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648" r:id="rId2"/>
    <p:sldId id="651" r:id="rId3"/>
    <p:sldId id="652" r:id="rId4"/>
    <p:sldId id="761" r:id="rId5"/>
    <p:sldId id="649" r:id="rId6"/>
    <p:sldId id="655" r:id="rId7"/>
    <p:sldId id="555" r:id="rId8"/>
    <p:sldId id="590" r:id="rId9"/>
    <p:sldId id="497" r:id="rId10"/>
    <p:sldId id="661" r:id="rId11"/>
    <p:sldId id="762" r:id="rId12"/>
    <p:sldId id="662" r:id="rId13"/>
    <p:sldId id="763" r:id="rId14"/>
    <p:sldId id="764" r:id="rId15"/>
    <p:sldId id="765" r:id="rId16"/>
    <p:sldId id="663" r:id="rId17"/>
    <p:sldId id="733" r:id="rId18"/>
    <p:sldId id="611" r:id="rId19"/>
    <p:sldId id="678" r:id="rId20"/>
    <p:sldId id="687" r:id="rId21"/>
    <p:sldId id="688" r:id="rId22"/>
    <p:sldId id="664" r:id="rId23"/>
    <p:sldId id="741" r:id="rId24"/>
    <p:sldId id="690" r:id="rId25"/>
    <p:sldId id="693" r:id="rId26"/>
    <p:sldId id="694" r:id="rId27"/>
    <p:sldId id="823" r:id="rId28"/>
    <p:sldId id="749" r:id="rId29"/>
    <p:sldId id="745" r:id="rId30"/>
    <p:sldId id="695" r:id="rId31"/>
    <p:sldId id="696" r:id="rId32"/>
    <p:sldId id="697" r:id="rId33"/>
    <p:sldId id="698" r:id="rId34"/>
    <p:sldId id="742" r:id="rId35"/>
    <p:sldId id="714" r:id="rId36"/>
    <p:sldId id="715" r:id="rId37"/>
    <p:sldId id="666" r:id="rId38"/>
    <p:sldId id="766" r:id="rId39"/>
    <p:sldId id="670" r:id="rId40"/>
    <p:sldId id="682" r:id="rId41"/>
    <p:sldId id="683" r:id="rId42"/>
    <p:sldId id="737" r:id="rId43"/>
    <p:sldId id="824" r:id="rId44"/>
    <p:sldId id="685" r:id="rId45"/>
    <p:sldId id="686" r:id="rId46"/>
    <p:sldId id="825" r:id="rId47"/>
    <p:sldId id="700" r:id="rId48"/>
    <p:sldId id="758" r:id="rId49"/>
    <p:sldId id="719" r:id="rId50"/>
    <p:sldId id="718" r:id="rId51"/>
    <p:sldId id="826" r:id="rId52"/>
    <p:sldId id="706" r:id="rId53"/>
    <p:sldId id="759" r:id="rId54"/>
    <p:sldId id="720" r:id="rId55"/>
    <p:sldId id="827" r:id="rId56"/>
    <p:sldId id="722" r:id="rId57"/>
    <p:sldId id="645" r:id="rId58"/>
    <p:sldId id="756" r:id="rId59"/>
    <p:sldId id="752" r:id="rId60"/>
    <p:sldId id="768" r:id="rId61"/>
    <p:sldId id="753" r:id="rId62"/>
    <p:sldId id="754" r:id="rId63"/>
    <p:sldId id="665" r:id="rId64"/>
    <p:sldId id="572" r:id="rId65"/>
    <p:sldId id="707" r:id="rId66"/>
    <p:sldId id="769" r:id="rId67"/>
    <p:sldId id="618" r:id="rId68"/>
    <p:sldId id="619" r:id="rId69"/>
    <p:sldId id="620" r:id="rId70"/>
    <p:sldId id="621" r:id="rId71"/>
    <p:sldId id="770" r:id="rId72"/>
    <p:sldId id="708" r:id="rId73"/>
    <p:sldId id="727" r:id="rId74"/>
    <p:sldId id="728" r:id="rId75"/>
    <p:sldId id="760" r:id="rId76"/>
    <p:sldId id="709" r:id="rId77"/>
    <p:sldId id="609" r:id="rId78"/>
    <p:sldId id="772" r:id="rId79"/>
    <p:sldId id="773" r:id="rId80"/>
    <p:sldId id="774" r:id="rId81"/>
    <p:sldId id="775" r:id="rId82"/>
    <p:sldId id="813" r:id="rId83"/>
    <p:sldId id="777" r:id="rId84"/>
    <p:sldId id="778" r:id="rId85"/>
    <p:sldId id="779" r:id="rId86"/>
    <p:sldId id="780" r:id="rId87"/>
    <p:sldId id="781" r:id="rId88"/>
    <p:sldId id="782" r:id="rId89"/>
    <p:sldId id="783" r:id="rId90"/>
    <p:sldId id="736" r:id="rId91"/>
    <p:sldId id="785" r:id="rId92"/>
    <p:sldId id="786" r:id="rId93"/>
    <p:sldId id="787" r:id="rId94"/>
    <p:sldId id="788" r:id="rId95"/>
    <p:sldId id="789" r:id="rId96"/>
    <p:sldId id="790" r:id="rId97"/>
    <p:sldId id="791" r:id="rId98"/>
    <p:sldId id="814" r:id="rId99"/>
    <p:sldId id="794" r:id="rId100"/>
    <p:sldId id="817" r:id="rId101"/>
    <p:sldId id="797" r:id="rId102"/>
    <p:sldId id="798" r:id="rId103"/>
    <p:sldId id="818" r:id="rId104"/>
    <p:sldId id="799" r:id="rId105"/>
    <p:sldId id="815" r:id="rId106"/>
    <p:sldId id="819" r:id="rId107"/>
    <p:sldId id="810" r:id="rId108"/>
    <p:sldId id="820" r:id="rId109"/>
    <p:sldId id="803" r:id="rId110"/>
    <p:sldId id="804" r:id="rId111"/>
    <p:sldId id="805" r:id="rId112"/>
    <p:sldId id="816" r:id="rId113"/>
    <p:sldId id="807" r:id="rId114"/>
    <p:sldId id="808" r:id="rId115"/>
    <p:sldId id="809" r:id="rId116"/>
    <p:sldId id="650" r:id="rId117"/>
    <p:sldId id="822" r:id="rId118"/>
    <p:sldId id="712" r:id="rId119"/>
    <p:sldId id="812" r:id="rId1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C2DDF0"/>
    <a:srgbClr val="BFBAE4"/>
    <a:srgbClr val="921E84"/>
    <a:srgbClr val="FF9966"/>
    <a:srgbClr val="007033"/>
    <a:srgbClr val="FF6600"/>
    <a:srgbClr val="A1C5D5"/>
    <a:srgbClr val="9CB4E8"/>
    <a:srgbClr val="BCE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 autoAdjust="0"/>
    <p:restoredTop sz="81234" autoAdjust="0"/>
  </p:normalViewPr>
  <p:slideViewPr>
    <p:cSldViewPr>
      <p:cViewPr varScale="1">
        <p:scale>
          <a:sx n="67" d="100"/>
          <a:sy n="67" d="100"/>
        </p:scale>
        <p:origin x="123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126"/>
    </p:cViewPr>
  </p:sorterViewPr>
  <p:notesViewPr>
    <p:cSldViewPr>
      <p:cViewPr varScale="1">
        <p:scale>
          <a:sx n="52" d="100"/>
          <a:sy n="52" d="100"/>
        </p:scale>
        <p:origin x="2680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919C63-759E-4B62-A2EA-D9CDA5AC8382}" type="slidenum">
              <a:rPr lang="en-SG"/>
              <a:pPr>
                <a:defRPr/>
              </a:pPr>
              <a:t>‹#›</a:t>
            </a:fld>
            <a:endParaRPr lang="en-SG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29EB-1B2A-465E-8730-E6127FD7E57B}" type="datetimeFigureOut">
              <a:rPr lang="zh-CN" altLang="en-US" smtClean="0"/>
              <a:t>2024/6/12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432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1D552A1-F52F-47E5-863A-422E5626C9AA}" type="datetimeFigureOut">
              <a:rPr lang="en-SG"/>
              <a:pPr>
                <a:defRPr/>
              </a:pPr>
              <a:t>12/6/2024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28AB7A1-70FC-4E54-A117-8C294D1C0100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518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3275"/>
            <a:ext cx="5341938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DejaVu Sans" charset="0"/>
              <a:buNone/>
              <a:tabLst/>
              <a:defRPr/>
            </a:pPr>
            <a:fld id="{FC76314E-5FE6-7B4D-8F79-E56B928D24E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DejaVu Sans" charset="0"/>
                <a:buNone/>
                <a:tabLst/>
                <a:defRPr/>
              </a:pPr>
              <a:t>1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051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深入浅出</a:t>
            </a:r>
            <a:r>
              <a:rPr lang="en-US" altLang="zh-CN" dirty="0"/>
              <a:t>Spark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69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716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堆栈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深入浅出</a:t>
            </a:r>
            <a:r>
              <a:rPr lang="en-US" altLang="zh-CN" dirty="0"/>
              <a:t>Spark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70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0175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dirty="0"/>
              <a:t>Spark Overview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73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dirty="0" err="1"/>
              <a:t>Huawei</a:t>
            </a:r>
            <a:r>
              <a:rPr lang="en-US" altLang="zh-CN" dirty="0"/>
              <a:t> Confidential. All Rights Reserved.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450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dirty="0"/>
              <a:t>Spark Overview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74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dirty="0" err="1"/>
              <a:t>Huawei</a:t>
            </a:r>
            <a:r>
              <a:rPr lang="en-US" altLang="zh-CN" dirty="0"/>
              <a:t> Confidential. All Rights Reserved.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51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3323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5711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的接口是</a:t>
            </a:r>
            <a:r>
              <a:rPr lang="en-US" altLang="zh-CN" dirty="0" err="1"/>
              <a:t>maptoPair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206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9854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7329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853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9225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5423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9692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1672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420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1643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1546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886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100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1495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101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4129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102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01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https://github.com/JerryLead/SparkInternals/blob/master/markdown/2-JobLogicalPlan.md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7074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107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2249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109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8140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4871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2231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334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926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Inside a given Spark application (</a:t>
            </a:r>
            <a:r>
              <a:rPr lang="en-US" altLang="zh-CN" dirty="0" err="1"/>
              <a:t>SparkContext</a:t>
            </a:r>
            <a:r>
              <a:rPr lang="en-US" altLang="zh-CN" dirty="0"/>
              <a:t> instance), multiple parallel jobs can run simultaneously if they were submitted from separate threads. By “job”, in this section, we mean a Spark action (e.g. save, collect) and any tasks that need to run to evaluate that action.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4358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Inside a given Spark application (</a:t>
            </a:r>
            <a:r>
              <a:rPr lang="en-US" altLang="zh-CN" dirty="0" err="1"/>
              <a:t>SparkContext</a:t>
            </a:r>
            <a:r>
              <a:rPr lang="en-US" altLang="zh-CN" dirty="0"/>
              <a:t> instance), multiple parallel jobs can run simultaneously if they were submitted from separate threads. By “job”, in this section, we mean a Spark action (e.g. save, collect) and any tasks that need to run to evaluate that action.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8902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https://stackoverflow.com/questions/35815386/what-happens-when-spark-master-fails</a:t>
            </a:r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dirty="0"/>
              <a:t>Spark Overview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64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dirty="0" err="1"/>
              <a:t>Huawei</a:t>
            </a:r>
            <a:r>
              <a:rPr lang="en-US" altLang="zh-CN" dirty="0"/>
              <a:t> Confidential. All Rights Reserved.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67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深入浅出</a:t>
            </a:r>
            <a:r>
              <a:rPr lang="en-US" altLang="zh-CN" dirty="0"/>
              <a:t>Spark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67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8221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 dirty="0"/>
              <a:t>Spark Overview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68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 dirty="0" err="1"/>
              <a:t>Huawei</a:t>
            </a:r>
            <a:r>
              <a:rPr lang="en-US" altLang="zh-CN" dirty="0"/>
              <a:t> Confidential. All Rights Reserved.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726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53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208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404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568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8864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2322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658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200" baseline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1200" kern="1200" baseline="0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1200" kern="1200" baseline="0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8E309-9AB6-CA5F-15B3-8698BF252C3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18531"/>
          <a:stretch/>
        </p:blipFill>
        <p:spPr bwMode="auto">
          <a:xfrm>
            <a:off x="0" y="6540499"/>
            <a:ext cx="337518" cy="3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3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矩形 4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3076" descr="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0" y="65405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09600" y="1143000"/>
            <a:ext cx="8534400" cy="381000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1143000"/>
            <a:ext cx="515937" cy="381000"/>
          </a:xfrm>
          <a:solidFill>
            <a:srgbClr val="FFC000">
              <a:alpha val="78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5C6E2E4-AE79-FE63-2B85-01FF90639ED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18531"/>
          <a:stretch/>
        </p:blipFill>
        <p:spPr bwMode="auto">
          <a:xfrm>
            <a:off x="0" y="6540499"/>
            <a:ext cx="337518" cy="3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24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56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27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62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409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48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09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charset="-122"/>
              </a:defRPr>
            </a:lvl1pPr>
          </a:lstStyle>
          <a:p>
            <a:fld id="{6D676CB3-CD77-4B8C-9FEF-E4E6C34C5AC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9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3" r:id="rId12"/>
    <p:sldLayoutId id="2147483794" r:id="rId13"/>
    <p:sldLayoutId id="2147483795" r:id="rId14"/>
    <p:sldLayoutId id="2147483796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9"/>
          <p:cNvSpPr>
            <a:spLocks noChangeArrowheads="1"/>
          </p:cNvSpPr>
          <p:nvPr/>
        </p:nvSpPr>
        <p:spPr bwMode="auto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0" y="6145212"/>
            <a:ext cx="2994025" cy="712788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9" name="Rectangle 11"/>
          <p:cNvSpPr>
            <a:spLocks noChangeArrowheads="1"/>
          </p:cNvSpPr>
          <p:nvPr/>
        </p:nvSpPr>
        <p:spPr bwMode="auto">
          <a:xfrm>
            <a:off x="3067050" y="6143625"/>
            <a:ext cx="2962275" cy="714375"/>
          </a:xfrm>
          <a:prstGeom prst="rect">
            <a:avLst/>
          </a:prstGeom>
          <a:solidFill>
            <a:srgbClr val="A3CBE8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6097588" y="6143625"/>
            <a:ext cx="3043237" cy="714375"/>
          </a:xfrm>
          <a:prstGeom prst="rect">
            <a:avLst/>
          </a:prstGeom>
          <a:solidFill>
            <a:srgbClr val="FFC9AE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1" name="Subtitle 8"/>
          <p:cNvSpPr>
            <a:spLocks noChangeArrowheads="1"/>
          </p:cNvSpPr>
          <p:nvPr/>
        </p:nvSpPr>
        <p:spPr bwMode="auto">
          <a:xfrm>
            <a:off x="6099175" y="6048375"/>
            <a:ext cx="3044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charset="-122"/>
              <a:cs typeface="+mn-cs"/>
              <a:sym typeface="Tw Cen MT" charset="0"/>
            </a:endParaRPr>
          </a:p>
        </p:txBody>
      </p:sp>
      <p:sp>
        <p:nvSpPr>
          <p:cNvPr id="14342" name="副标题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0"/>
            <a:ext cx="9144000" cy="2106612"/>
          </a:xfrm>
          <a:solidFill>
            <a:srgbClr val="A3CBE8"/>
          </a:solidFill>
        </p:spPr>
        <p:txBody>
          <a:bodyPr anchor="ctr"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zh-CN" altLang="en-US" sz="4800">
                <a:latin typeface="Times New Roman" panose="02020603050405020304" charset="0"/>
                <a:ea typeface="华文中宋" panose="02010600040101010101" charset="-122"/>
                <a:sym typeface="Times New Roman" panose="02020603050405020304" charset="0"/>
              </a:rPr>
              <a:t>第四章   </a:t>
            </a:r>
            <a:r>
              <a:rPr lang="zh-CN" altLang="en-US" sz="4800" dirty="0">
                <a:latin typeface="Times New Roman" panose="02020603050405020304" charset="0"/>
                <a:ea typeface="华文中宋" panose="02010600040101010101" charset="-122"/>
                <a:sym typeface="Times New Roman" panose="02020603050405020304" charset="0"/>
              </a:rPr>
              <a:t>批处理系统</a:t>
            </a:r>
            <a:r>
              <a:rPr lang="en-US" altLang="zh-CN" sz="4800" dirty="0">
                <a:latin typeface="Times New Roman" panose="02020603050405020304" charset="0"/>
                <a:ea typeface="华文中宋" panose="02010600040101010101" charset="-122"/>
                <a:sym typeface="Times New Roman" panose="02020603050405020304" charset="0"/>
              </a:rPr>
              <a:t>Spark</a:t>
            </a:r>
            <a:endParaRPr lang="zh-CN" altLang="zh-CN" sz="4800" dirty="0">
              <a:latin typeface="Times New Roman" panose="02020603050405020304" charset="0"/>
              <a:ea typeface="华文中宋" panose="02010600040101010101" charset="-122"/>
              <a:sym typeface="Times New Roman" panose="02020603050405020304" charset="0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auto">
          <a:xfrm>
            <a:off x="323850" y="301625"/>
            <a:ext cx="833913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Times New Roman" panose="02020603050405020304" charset="0"/>
              <a:ea typeface="华文中宋" panose="02010600040101010101" charset="-122"/>
              <a:cs typeface="+mn-cs"/>
              <a:sym typeface="Times New Roman" panose="02020603050405020304" charset="0"/>
            </a:endParaRPr>
          </a:p>
        </p:txBody>
      </p:sp>
      <p:sp>
        <p:nvSpPr>
          <p:cNvPr id="14345" name="Subtitle 8"/>
          <p:cNvSpPr>
            <a:spLocks noChangeArrowheads="1"/>
          </p:cNvSpPr>
          <p:nvPr/>
        </p:nvSpPr>
        <p:spPr bwMode="auto">
          <a:xfrm>
            <a:off x="3067050" y="6049963"/>
            <a:ext cx="29622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Segoe UI" panose="020B0502040204020203" charset="0"/>
              <a:ea typeface="宋体" charset="-122"/>
              <a:cs typeface="+mn-cs"/>
              <a:sym typeface="Tw Cen MT" charset="0"/>
            </a:endParaRPr>
          </a:p>
        </p:txBody>
      </p:sp>
      <p:sp>
        <p:nvSpPr>
          <p:cNvPr id="3084" name="Subtitle 8"/>
          <p:cNvSpPr>
            <a:spLocks noChangeArrowheads="1"/>
          </p:cNvSpPr>
          <p:nvPr/>
        </p:nvSpPr>
        <p:spPr bwMode="auto">
          <a:xfrm>
            <a:off x="0" y="6061075"/>
            <a:ext cx="2994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charset="-122"/>
              <a:cs typeface="+mn-cs"/>
              <a:sym typeface="Tw Cen MT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AB8BD3D-5BF5-BC70-D27F-84C128055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" y="2819400"/>
            <a:ext cx="8205788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None/>
              <a:defRPr/>
            </a:pP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5928B7-CBFA-7CF3-33F7-92DADA697DE2}"/>
              </a:ext>
            </a:extLst>
          </p:cNvPr>
          <p:cNvSpPr txBox="1"/>
          <p:nvPr/>
        </p:nvSpPr>
        <p:spPr>
          <a:xfrm>
            <a:off x="1546973" y="5050067"/>
            <a:ext cx="605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成都信息工程大学</a:t>
            </a:r>
            <a:r>
              <a:rPr lang="en-US" altLang="zh-CN" sz="2800" dirty="0"/>
              <a:t>-</a:t>
            </a:r>
            <a:r>
              <a:rPr lang="zh-CN" altLang="en-US" sz="2800" dirty="0"/>
              <a:t>网络空间安全学院</a:t>
            </a:r>
          </a:p>
        </p:txBody>
      </p:sp>
    </p:spTree>
    <p:extLst>
      <p:ext uri="{BB962C8B-B14F-4D97-AF65-F5344CB8AC3E}">
        <p14:creationId xmlns:p14="http://schemas.microsoft.com/office/powerpoint/2010/main" val="399848938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设计思想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/>
              <a:t>MapReduce</a:t>
            </a:r>
            <a:r>
              <a:rPr lang="zh-CN" altLang="en-US" dirty="0"/>
              <a:t>的局限性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数据模型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计算模型</a:t>
            </a:r>
          </a:p>
          <a:p>
            <a:r>
              <a:rPr lang="zh-CN" altLang="en-US" dirty="0"/>
              <a:t>体系架构</a:t>
            </a:r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7948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100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算法执行过程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初始时，每个网页的排名值为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zh-CN" altLang="en-US" dirty="0"/>
                  <a:t>每一步迭代，网页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对其链向的网页的排名值贡献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𝑃𝑅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每个网页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累加所有链向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的贡献值，然后更新排名值为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0.15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+0.85∗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最终收敛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0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990600" y="1981200"/>
            <a:ext cx="7620000" cy="3657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19600" y="5791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整个迭代是一个</a:t>
            </a:r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05400" y="29718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33CC"/>
                </a:solidFill>
              </a:rPr>
              <a:t>join</a:t>
            </a:r>
            <a:r>
              <a:rPr lang="zh-CN" altLang="en-US" sz="2400" dirty="0">
                <a:solidFill>
                  <a:srgbClr val="0033CC"/>
                </a:solidFill>
              </a:rPr>
              <a:t>、</a:t>
            </a:r>
            <a:r>
              <a:rPr lang="en-US" altLang="zh-CN" sz="2400" dirty="0" err="1">
                <a:solidFill>
                  <a:srgbClr val="0033CC"/>
                </a:solidFill>
              </a:rPr>
              <a:t>flatMap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98390" y="44958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0033CC"/>
                </a:solidFill>
              </a:rPr>
              <a:t>reduceByKey</a:t>
            </a:r>
            <a:r>
              <a:rPr lang="zh-CN" altLang="en-US" sz="2400" dirty="0">
                <a:solidFill>
                  <a:srgbClr val="0033CC"/>
                </a:solidFill>
              </a:rPr>
              <a:t>、</a:t>
            </a:r>
            <a:r>
              <a:rPr lang="en-US" altLang="zh-CN" sz="2400" dirty="0" err="1">
                <a:solidFill>
                  <a:srgbClr val="0033CC"/>
                </a:solidFill>
              </a:rPr>
              <a:t>mapValues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8" grpId="0"/>
      <p:bldP spid="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 Lineage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101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51CC1F-0DB4-0048-805A-31A608A54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FE05A56-A798-2342-AFE2-D6D98170F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26" y="1371600"/>
            <a:ext cx="8537274" cy="42727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9B6B9C-406C-4FF3-9CF3-75904BE2947A}"/>
              </a:ext>
            </a:extLst>
          </p:cNvPr>
          <p:cNvSpPr txBox="1"/>
          <p:nvPr/>
        </p:nvSpPr>
        <p:spPr>
          <a:xfrm>
            <a:off x="663083" y="5644330"/>
            <a:ext cx="8225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MapReduce</a:t>
            </a:r>
            <a:r>
              <a:rPr kumimoji="1" lang="zh-CN" altLang="en-US" sz="2400" dirty="0">
                <a:solidFill>
                  <a:srgbClr val="FF0000"/>
                </a:solidFill>
              </a:rPr>
              <a:t>迭代间数据的传递需要借助读写</a:t>
            </a:r>
            <a:r>
              <a:rPr kumimoji="1" lang="en-US" altLang="zh-CN" sz="2400" dirty="0">
                <a:solidFill>
                  <a:srgbClr val="FF0000"/>
                </a:solidFill>
              </a:rPr>
              <a:t>HDFS</a:t>
            </a:r>
            <a:r>
              <a:rPr kumimoji="1" lang="zh-CN" altLang="en-US" sz="2400" dirty="0">
                <a:solidFill>
                  <a:srgbClr val="FF0000"/>
                </a:solidFill>
              </a:rPr>
              <a:t>来完成，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而</a:t>
            </a:r>
            <a:r>
              <a:rPr kumimoji="1" lang="en-US" altLang="zh-CN" sz="2400" dirty="0">
                <a:solidFill>
                  <a:srgbClr val="FF0000"/>
                </a:solidFill>
              </a:rPr>
              <a:t>Spark</a:t>
            </a:r>
            <a:r>
              <a:rPr kumimoji="1" lang="zh-CN" altLang="en-US" sz="2400" dirty="0">
                <a:solidFill>
                  <a:srgbClr val="FF0000"/>
                </a:solidFill>
              </a:rPr>
              <a:t>迭代间的</a:t>
            </a:r>
            <a:r>
              <a:rPr kumimoji="1" lang="en-US" altLang="zh-CN" sz="2400" dirty="0">
                <a:solidFill>
                  <a:srgbClr val="FF0000"/>
                </a:solidFill>
              </a:rPr>
              <a:t>RDD</a:t>
            </a:r>
            <a:r>
              <a:rPr kumimoji="1" lang="zh-CN" altLang="en-US" sz="2400" dirty="0">
                <a:solidFill>
                  <a:srgbClr val="FF0000"/>
                </a:solidFill>
              </a:rPr>
              <a:t>数据可以直接驻留在内存中。</a:t>
            </a:r>
          </a:p>
        </p:txBody>
      </p:sp>
    </p:spTree>
    <p:extLst>
      <p:ext uri="{BB962C8B-B14F-4D97-AF65-F5344CB8AC3E}">
        <p14:creationId xmlns:p14="http://schemas.microsoft.com/office/powerpoint/2010/main" val="365614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102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38C1A2-422D-4FF9-BBF9-9C4326ECD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23136"/>
            <a:ext cx="4876800" cy="49776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66F3C4-B48C-46E9-BCEF-029608BA69C9}"/>
              </a:ext>
            </a:extLst>
          </p:cNvPr>
          <p:cNvSpPr/>
          <p:nvPr/>
        </p:nvSpPr>
        <p:spPr>
          <a:xfrm>
            <a:off x="1981199" y="2971800"/>
            <a:ext cx="5181601" cy="342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965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迭代比较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103</a:t>
            </a:fld>
            <a:endParaRPr lang="en-US" altLang="zh-CN" dirty="0"/>
          </a:p>
        </p:txBody>
      </p:sp>
      <p:pic>
        <p:nvPicPr>
          <p:cNvPr id="129" name="image18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30573" y="4232549"/>
            <a:ext cx="689258" cy="33905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777"/>
          <p:cNvSpPr/>
          <p:nvPr/>
        </p:nvSpPr>
        <p:spPr>
          <a:xfrm>
            <a:off x="6279195" y="1625222"/>
            <a:ext cx="2446972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lang="en-US" altLang="zh-CN" dirty="0"/>
              <a:t>MapReduce</a:t>
            </a:r>
            <a:r>
              <a:rPr lang="zh-CN" altLang="en-US" dirty="0"/>
              <a:t>每一迭代步骤</a:t>
            </a:r>
            <a:r>
              <a:rPr lang="en-US" altLang="zh-CN" dirty="0"/>
              <a:t>(Step)</a:t>
            </a:r>
            <a:r>
              <a:rPr lang="zh-CN" altLang="en-US" dirty="0"/>
              <a:t>结束时将结果</a:t>
            </a:r>
            <a:r>
              <a:rPr lang="zh-CN" altLang="en-US" dirty="0">
                <a:solidFill>
                  <a:srgbClr val="FF0000"/>
                </a:solidFill>
              </a:rPr>
              <a:t>写入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/>
              <a:t>，下一迭代步骤将该结果再次从</a:t>
            </a:r>
            <a:r>
              <a:rPr lang="en-US" altLang="zh-CN" dirty="0"/>
              <a:t>HDFS</a:t>
            </a:r>
            <a:r>
              <a:rPr lang="zh-CN" altLang="en-US" dirty="0"/>
              <a:t>读出。</a:t>
            </a:r>
          </a:p>
          <a:p>
            <a:pPr lvl="0"/>
            <a:r>
              <a:rPr lang="zh-CN" altLang="en-US" dirty="0"/>
              <a:t>迭代间反复读写</a:t>
            </a:r>
            <a:r>
              <a:rPr lang="en-US" altLang="zh-CN" dirty="0"/>
              <a:t>HDFS</a:t>
            </a:r>
            <a:r>
              <a:rPr lang="zh-CN" altLang="en-US" dirty="0"/>
              <a:t>开销大。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altLang="zh-CN" dirty="0"/>
              <a:t>Spark</a:t>
            </a:r>
            <a:r>
              <a:rPr lang="zh-CN" altLang="en-US" dirty="0"/>
              <a:t>每一迭代步骤</a:t>
            </a:r>
            <a:r>
              <a:rPr lang="en-US" altLang="zh-CN" dirty="0"/>
              <a:t>(Step)</a:t>
            </a:r>
            <a:r>
              <a:rPr lang="zh-CN" altLang="en-US" dirty="0"/>
              <a:t>结束时得到的</a:t>
            </a:r>
            <a:r>
              <a:rPr lang="en-US" altLang="zh-CN" dirty="0"/>
              <a:t>RDD</a:t>
            </a:r>
            <a:r>
              <a:rPr lang="zh-CN" altLang="en-US" dirty="0"/>
              <a:t>可以</a:t>
            </a:r>
            <a:r>
              <a:rPr lang="zh-CN" altLang="en-US" dirty="0">
                <a:solidFill>
                  <a:srgbClr val="FF0000"/>
                </a:solidFill>
              </a:rPr>
              <a:t>驻留在内存中</a:t>
            </a:r>
            <a:r>
              <a:rPr lang="zh-CN" altLang="en-US" dirty="0"/>
              <a:t>直接作为下一迭代步骤的输入。</a:t>
            </a:r>
            <a:endParaRPr lang="en-US" altLang="zh-CN" dirty="0"/>
          </a:p>
          <a:p>
            <a:pPr lvl="0"/>
            <a:r>
              <a:rPr lang="zh-CN" altLang="en-US" dirty="0"/>
              <a:t>避免了迭代间反复读写磁盘。</a:t>
            </a:r>
            <a:endParaRPr dirty="0"/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7" y="2103178"/>
            <a:ext cx="1165186" cy="3670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59DFD5-4DEF-4370-B817-1901D9D68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987" y="1953845"/>
            <a:ext cx="4438273" cy="890093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F6904251-62BB-4E88-96B0-95F37B996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577" y="4014063"/>
            <a:ext cx="4791871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73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104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词频统计</a:t>
            </a:r>
            <a:endParaRPr lang="en-US" altLang="zh-CN" sz="2400" dirty="0"/>
          </a:p>
          <a:p>
            <a:pPr lvl="1"/>
            <a:r>
              <a:rPr lang="zh-CN" altLang="en-US" sz="2400" dirty="0"/>
              <a:t>关系表自然连接及其优化</a:t>
            </a:r>
            <a:endParaRPr lang="en-US" altLang="zh-CN" sz="2400" dirty="0"/>
          </a:p>
          <a:p>
            <a:pPr lvl="1"/>
            <a:r>
              <a:rPr lang="zh-CN" altLang="en-US" sz="2400" dirty="0"/>
              <a:t>网页链接排名</a:t>
            </a:r>
            <a:endParaRPr lang="en-US" altLang="zh-CN" sz="2400" dirty="0"/>
          </a:p>
          <a:p>
            <a:pPr lvl="1"/>
            <a:r>
              <a:rPr lang="en-US" altLang="zh-CN" sz="2400" dirty="0">
                <a:solidFill>
                  <a:srgbClr val="C00000"/>
                </a:solidFill>
              </a:rPr>
              <a:t>K</a:t>
            </a:r>
            <a:r>
              <a:rPr lang="zh-CN" altLang="en-US" sz="2400" dirty="0">
                <a:solidFill>
                  <a:srgbClr val="C00000"/>
                </a:solidFill>
              </a:rPr>
              <a:t>均值聚类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检查点</a:t>
            </a:r>
          </a:p>
        </p:txBody>
      </p:sp>
    </p:spTree>
    <p:extLst>
      <p:ext uri="{BB962C8B-B14F-4D97-AF65-F5344CB8AC3E}">
        <p14:creationId xmlns:p14="http://schemas.microsoft.com/office/powerpoint/2010/main" val="34945513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FC6E9-3994-4C49-B07E-EC3C82C4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8E93BC-5826-4ABD-953C-57C16AEA5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105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41114E-2F96-4C47-BA88-BA541E45F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两个文本文件，分别保存数据集和聚类中心集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数据集：每行为一个二维数据点及其类别标签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/>
              <a:t>聚类中心集：每行为一个二维数据点</a:t>
            </a:r>
            <a:endParaRPr lang="en-US" altLang="zh-CN" dirty="0"/>
          </a:p>
          <a:p>
            <a:r>
              <a:rPr lang="zh-CN" altLang="en-US" dirty="0"/>
              <a:t>输出：数据点及其类别标签</a:t>
            </a:r>
          </a:p>
        </p:txBody>
      </p:sp>
      <p:graphicFrame>
        <p:nvGraphicFramePr>
          <p:cNvPr id="5" name="Group 74">
            <a:extLst>
              <a:ext uri="{FF2B5EF4-FFF2-40B4-BE49-F238E27FC236}">
                <a16:creationId xmlns:a16="http://schemas.microsoft.com/office/drawing/2014/main" id="{83CE3E2D-B5EB-4773-99E5-01445C45C4C1}"/>
              </a:ext>
            </a:extLst>
          </p:cNvPr>
          <p:cNvGraphicFramePr>
            <a:graphicFrameLocks noGrp="1"/>
          </p:cNvGraphicFramePr>
          <p:nvPr/>
        </p:nvGraphicFramePr>
        <p:xfrm>
          <a:off x="2400300" y="4191000"/>
          <a:ext cx="4343400" cy="1971839"/>
        </p:xfrm>
        <a:graphic>
          <a:graphicData uri="http://schemas.openxmlformats.org/drawingml/2006/table">
            <a:tbl>
              <a:tblPr/>
              <a:tblGrid>
                <a:gridCol w="12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975">
                  <a:extLst>
                    <a:ext uri="{9D8B030D-6E8A-4147-A177-3AD203B41FA5}">
                      <a16:colId xmlns:a16="http://schemas.microsoft.com/office/drawing/2014/main" val="7282748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2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数据集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聚类中心集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聚类结果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56451"/>
                  </a:ext>
                </a:extLst>
              </a:tr>
              <a:tr h="15746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0,0 -1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1,2 -1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3,1 -1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8,8 -1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9,10 -1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10,7 -1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1,2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3,1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0,0 1.0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1,2 1.0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10,7 2.0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3,1 1.0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8,8 2.0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9,10 2.0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3342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</a:t>
            </a:r>
            <a:r>
              <a:rPr lang="zh-CN" altLang="en-US" dirty="0"/>
              <a:t>解决方案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设定聚类中心数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例如，</a:t>
            </a:r>
            <a:r>
              <a:rPr lang="en-US" altLang="zh-CN" dirty="0"/>
              <a:t>k=2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选取聚类中心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寻找每个数据点距</a:t>
            </a:r>
            <a:br>
              <a:rPr lang="en-US" altLang="zh-CN" dirty="0"/>
            </a:br>
            <a:r>
              <a:rPr lang="zh-CN" altLang="en-US" dirty="0"/>
              <a:t>离最近的聚类中心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计算同属一个聚类</a:t>
            </a:r>
            <a:br>
              <a:rPr lang="en-US" altLang="zh-CN" dirty="0"/>
            </a:br>
            <a:r>
              <a:rPr lang="zh-CN" altLang="en-US" dirty="0"/>
              <a:t>中心的数据点的新</a:t>
            </a:r>
            <a:br>
              <a:rPr lang="en-US" altLang="zh-CN" dirty="0"/>
            </a:br>
            <a:r>
              <a:rPr lang="zh-CN" altLang="en-US" dirty="0"/>
              <a:t>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3-4</a:t>
            </a:r>
            <a:r>
              <a:rPr lang="zh-CN" altLang="en-US" dirty="0"/>
              <a:t>直到满足迭</a:t>
            </a:r>
            <a:br>
              <a:rPr lang="en-US" altLang="zh-CN" dirty="0"/>
            </a:br>
            <a:r>
              <a:rPr lang="zh-CN" altLang="en-US" dirty="0"/>
              <a:t>代终止条件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4953000" y="6017310"/>
            <a:ext cx="383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整个迭代是一个</a:t>
            </a:r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814136" y="1981200"/>
            <a:ext cx="7491664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800600" y="35814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0033CC"/>
                </a:solidFill>
              </a:rPr>
              <a:t>cogroup</a:t>
            </a:r>
            <a:r>
              <a:rPr lang="zh-CN" altLang="en-US" sz="2400" dirty="0">
                <a:solidFill>
                  <a:srgbClr val="0033CC"/>
                </a:solidFill>
              </a:rPr>
              <a:t>、</a:t>
            </a:r>
            <a:r>
              <a:rPr lang="en-US" altLang="zh-CN" sz="2400" dirty="0" err="1">
                <a:solidFill>
                  <a:srgbClr val="0033CC"/>
                </a:solidFill>
              </a:rPr>
              <a:t>flatMap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24400" y="4724033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0033CC"/>
                </a:solidFill>
              </a:rPr>
              <a:t>reduceByKey</a:t>
            </a:r>
            <a:r>
              <a:rPr lang="zh-CN" altLang="en-US" sz="2400" dirty="0">
                <a:solidFill>
                  <a:srgbClr val="0033CC"/>
                </a:solidFill>
              </a:rPr>
              <a:t>、</a:t>
            </a:r>
            <a:r>
              <a:rPr lang="en-US" altLang="zh-CN" sz="2400" dirty="0">
                <a:solidFill>
                  <a:srgbClr val="0033CC"/>
                </a:solidFill>
              </a:rPr>
              <a:t>map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9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  <p:bldP spid="13" grpId="0"/>
      <p:bldP spid="1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</a:t>
            </a:r>
            <a:r>
              <a:rPr lang="zh-CN" altLang="en-US" dirty="0"/>
              <a:t>解决方案的</a:t>
            </a:r>
            <a:r>
              <a:rPr lang="en-US" altLang="zh-CN" dirty="0"/>
              <a:t>RDD Lineage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107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18DC24-6D31-477D-80D3-6C4F9FEC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1600200"/>
            <a:ext cx="8018463" cy="47519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00760" y="5638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/>
              <a:t>特点：每个数据点都需要与</a:t>
            </a:r>
            <a:r>
              <a:rPr lang="zh-CN" altLang="en-US" dirty="0">
                <a:solidFill>
                  <a:srgbClr val="7030A0"/>
                </a:solidFill>
              </a:rPr>
              <a:t>所有</a:t>
            </a:r>
            <a:r>
              <a:rPr lang="zh-CN" altLang="en-US" dirty="0"/>
              <a:t>聚类中心进行计算</a:t>
            </a:r>
          </a:p>
        </p:txBody>
      </p:sp>
    </p:spTree>
    <p:extLst>
      <p:ext uri="{BB962C8B-B14F-4D97-AF65-F5344CB8AC3E}">
        <p14:creationId xmlns:p14="http://schemas.microsoft.com/office/powerpoint/2010/main" val="69219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设定聚类中心数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例如，</a:t>
            </a:r>
            <a:r>
              <a:rPr lang="en-US" altLang="zh-CN" dirty="0"/>
              <a:t>k=2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选取聚类中心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寻找每个数据点距</a:t>
            </a:r>
            <a:br>
              <a:rPr lang="en-US" altLang="zh-CN" dirty="0"/>
            </a:br>
            <a:r>
              <a:rPr lang="zh-CN" altLang="en-US" dirty="0"/>
              <a:t>离最近的聚类中心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计算同属一个聚类</a:t>
            </a:r>
            <a:br>
              <a:rPr lang="en-US" altLang="zh-CN" dirty="0"/>
            </a:br>
            <a:r>
              <a:rPr lang="zh-CN" altLang="en-US" dirty="0"/>
              <a:t>中心的数据点的新</a:t>
            </a:r>
            <a:br>
              <a:rPr lang="en-US" altLang="zh-CN" dirty="0"/>
            </a:br>
            <a:r>
              <a:rPr lang="zh-CN" altLang="en-US" dirty="0"/>
              <a:t>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3-4</a:t>
            </a:r>
            <a:r>
              <a:rPr lang="zh-CN" altLang="en-US" dirty="0"/>
              <a:t>直到满足迭</a:t>
            </a:r>
            <a:br>
              <a:rPr lang="en-US" altLang="zh-CN" dirty="0"/>
            </a:br>
            <a:r>
              <a:rPr lang="zh-CN" altLang="en-US" dirty="0"/>
              <a:t>代终止条件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4953000" y="6017310"/>
            <a:ext cx="383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整个迭代是一个</a:t>
            </a:r>
            <a:r>
              <a:rPr lang="en-US" altLang="zh-CN" dirty="0">
                <a:solidFill>
                  <a:srgbClr val="FF0000"/>
                </a:solidFill>
              </a:rPr>
              <a:t>Spark</a:t>
            </a:r>
            <a:r>
              <a:rPr lang="zh-CN" altLang="en-US" dirty="0">
                <a:solidFill>
                  <a:srgbClr val="FF0000"/>
                </a:solidFill>
              </a:rPr>
              <a:t>应用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814136" y="1981200"/>
            <a:ext cx="7491664" cy="457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724400" y="3581399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33CC"/>
                </a:solidFill>
              </a:rPr>
              <a:t>map</a:t>
            </a:r>
            <a:endParaRPr lang="zh-CN" altLang="en-US" sz="2400" dirty="0">
              <a:solidFill>
                <a:srgbClr val="0033CC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24400" y="4724033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0033CC"/>
                </a:solidFill>
              </a:rPr>
              <a:t>reduceByKey</a:t>
            </a:r>
            <a:r>
              <a:rPr lang="zh-CN" altLang="en-US" sz="2400" dirty="0">
                <a:solidFill>
                  <a:srgbClr val="0033CC"/>
                </a:solidFill>
              </a:rPr>
              <a:t>、</a:t>
            </a:r>
            <a:r>
              <a:rPr lang="en-US" altLang="zh-CN" sz="2400" dirty="0">
                <a:solidFill>
                  <a:srgbClr val="0033CC"/>
                </a:solidFill>
              </a:rPr>
              <a:t>map</a:t>
            </a:r>
          </a:p>
          <a:p>
            <a:r>
              <a:rPr lang="en-US" altLang="zh-CN" sz="2400" dirty="0">
                <a:solidFill>
                  <a:srgbClr val="7030A0"/>
                </a:solidFill>
              </a:rPr>
              <a:t>collect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24400" y="2888286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collect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0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  <p:bldP spid="13" grpId="0"/>
      <p:bldP spid="14" grpId="0"/>
      <p:bldP spid="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优化方案的</a:t>
            </a:r>
            <a:r>
              <a:rPr lang="en-US" altLang="zh-CN" dirty="0"/>
              <a:t>RDD Lineage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109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C167AD-559C-405B-ACAE-104940164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71600"/>
            <a:ext cx="6934200" cy="51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0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概念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u="sng" dirty="0">
                <a:solidFill>
                  <a:srgbClr val="7030A0"/>
                </a:solidFill>
              </a:rPr>
              <a:t>R</a:t>
            </a:r>
            <a:r>
              <a:rPr lang="en-US" altLang="zh-CN" dirty="0">
                <a:solidFill>
                  <a:srgbClr val="7030A0"/>
                </a:solidFill>
              </a:rPr>
              <a:t>esilient</a:t>
            </a:r>
            <a:r>
              <a:rPr lang="en-US" altLang="zh-CN" dirty="0"/>
              <a:t> </a:t>
            </a:r>
            <a:r>
              <a:rPr lang="en-US" altLang="zh-CN" u="sng" dirty="0">
                <a:solidFill>
                  <a:srgbClr val="0033CC"/>
                </a:solidFill>
              </a:rPr>
              <a:t>D</a:t>
            </a:r>
            <a:r>
              <a:rPr lang="en-US" altLang="zh-CN" dirty="0">
                <a:solidFill>
                  <a:srgbClr val="0033CC"/>
                </a:solidFill>
              </a:rPr>
              <a:t>istributed</a:t>
            </a:r>
            <a:r>
              <a:rPr lang="en-US" altLang="zh-CN" dirty="0"/>
              <a:t> </a:t>
            </a:r>
            <a:r>
              <a:rPr lang="en-US" altLang="zh-CN" u="sng" dirty="0">
                <a:solidFill>
                  <a:srgbClr val="FF0000"/>
                </a:solidFill>
              </a:rPr>
              <a:t>D</a:t>
            </a:r>
            <a:r>
              <a:rPr lang="en-US" altLang="zh-CN" dirty="0">
                <a:solidFill>
                  <a:srgbClr val="FF0000"/>
                </a:solidFill>
              </a:rPr>
              <a:t>ataset</a:t>
            </a:r>
          </a:p>
          <a:p>
            <a:pPr lvl="1"/>
            <a:r>
              <a:rPr lang="en-US" altLang="zh-CN" dirty="0"/>
              <a:t>RDD</a:t>
            </a:r>
            <a:r>
              <a:rPr lang="zh-CN" altLang="en-US" dirty="0"/>
              <a:t>是一个数据集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Dataset</a:t>
            </a:r>
            <a:r>
              <a:rPr lang="en-US" altLang="zh-CN" dirty="0"/>
              <a:t>)</a:t>
            </a:r>
            <a:r>
              <a:rPr lang="zh-CN" altLang="en-US" dirty="0"/>
              <a:t>：与</a:t>
            </a:r>
            <a:r>
              <a:rPr lang="en-US" altLang="zh-CN" dirty="0" err="1"/>
              <a:t>MapReduce</a:t>
            </a:r>
            <a:r>
              <a:rPr lang="zh-CN" altLang="en-US" dirty="0"/>
              <a:t>不同，</a:t>
            </a:r>
            <a:r>
              <a:rPr lang="en-US" altLang="zh-CN" dirty="0"/>
              <a:t>Spark</a:t>
            </a:r>
            <a:r>
              <a:rPr lang="zh-CN" altLang="en-US" dirty="0"/>
              <a:t>操作对象是抽象的数据集，而不是文件</a:t>
            </a:r>
            <a:endParaRPr lang="en-US" altLang="zh-CN" dirty="0"/>
          </a:p>
          <a:p>
            <a:pPr lvl="1"/>
            <a:r>
              <a:rPr lang="en-US" altLang="zh-CN" dirty="0"/>
              <a:t>RDD</a:t>
            </a:r>
            <a:r>
              <a:rPr lang="zh-CN" altLang="en-US" dirty="0"/>
              <a:t>是分布式的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33CC"/>
                </a:solidFill>
              </a:rPr>
              <a:t>Distributed</a:t>
            </a:r>
            <a:r>
              <a:rPr lang="en-US" altLang="zh-CN" dirty="0"/>
              <a:t>)</a:t>
            </a:r>
            <a:r>
              <a:rPr lang="zh-CN" altLang="en-US" dirty="0"/>
              <a:t>：每个</a:t>
            </a:r>
            <a:r>
              <a:rPr lang="en-US" altLang="zh-CN" dirty="0"/>
              <a:t>RDD</a:t>
            </a:r>
            <a:r>
              <a:rPr lang="zh-CN" altLang="en-US" dirty="0"/>
              <a:t>可分成多个分区，每个分区就是一个数据集片段，一个</a:t>
            </a:r>
            <a:r>
              <a:rPr lang="en-US" altLang="zh-CN" dirty="0"/>
              <a:t>RDD</a:t>
            </a:r>
            <a:r>
              <a:rPr lang="zh-CN" altLang="en-US" dirty="0"/>
              <a:t>的不同分区可以存到集群中不同的节点上</a:t>
            </a:r>
            <a:endParaRPr lang="en-US" altLang="zh-CN" dirty="0"/>
          </a:p>
          <a:p>
            <a:pPr lvl="1"/>
            <a:r>
              <a:rPr lang="en-US" altLang="zh-CN" dirty="0"/>
              <a:t>RDD</a:t>
            </a:r>
            <a:r>
              <a:rPr lang="zh-CN" altLang="en-US" dirty="0"/>
              <a:t>具有弹性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7030A0"/>
                </a:solidFill>
              </a:rPr>
              <a:t>Resilient</a:t>
            </a:r>
            <a:r>
              <a:rPr lang="en-US" altLang="zh-CN" dirty="0"/>
              <a:t>)</a:t>
            </a:r>
            <a:r>
              <a:rPr lang="zh-CN" altLang="en-US" dirty="0"/>
              <a:t>：即具备可恢复的容错特性</a:t>
            </a:r>
          </a:p>
        </p:txBody>
      </p:sp>
    </p:spTree>
    <p:extLst>
      <p:ext uri="{BB962C8B-B14F-4D97-AF65-F5344CB8AC3E}">
        <p14:creationId xmlns:p14="http://schemas.microsoft.com/office/powerpoint/2010/main" val="6605132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优化方案的代码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110</a:t>
            </a:fld>
            <a:endParaRPr lang="en-US" alt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C12DFAE-2370-4E86-9E1D-60152D98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0601" y="1447800"/>
            <a:ext cx="3505200" cy="50588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7B0711-775D-4C7B-BEE0-909DF676D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2971800"/>
            <a:ext cx="3581400" cy="136408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6FEEE74-B2FB-4AFB-91C4-2E9C776C0E1F}"/>
              </a:ext>
            </a:extLst>
          </p:cNvPr>
          <p:cNvSpPr/>
          <p:nvPr/>
        </p:nvSpPr>
        <p:spPr>
          <a:xfrm>
            <a:off x="3048000" y="4191000"/>
            <a:ext cx="673667" cy="144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5ABE30-BBD8-4CD0-B4E3-177C3379371B}"/>
              </a:ext>
            </a:extLst>
          </p:cNvPr>
          <p:cNvSpPr/>
          <p:nvPr/>
        </p:nvSpPr>
        <p:spPr>
          <a:xfrm>
            <a:off x="5029201" y="4724400"/>
            <a:ext cx="685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9880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111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词频统计</a:t>
            </a:r>
            <a:endParaRPr lang="en-US" altLang="zh-CN" sz="2400" dirty="0"/>
          </a:p>
          <a:p>
            <a:pPr lvl="1"/>
            <a:r>
              <a:rPr lang="zh-CN" altLang="en-US" sz="2400" dirty="0"/>
              <a:t>关系表自然连接及其优化</a:t>
            </a:r>
            <a:endParaRPr lang="en-US" altLang="zh-CN" sz="2400" dirty="0"/>
          </a:p>
          <a:p>
            <a:pPr lvl="1"/>
            <a:r>
              <a:rPr lang="zh-CN" altLang="en-US" sz="2400" dirty="0"/>
              <a:t>网页链接排名</a:t>
            </a:r>
            <a:endParaRPr lang="en-US" altLang="zh-CN" sz="2400" dirty="0"/>
          </a:p>
          <a:p>
            <a:pPr lvl="1"/>
            <a:r>
              <a:rPr lang="en-US" altLang="zh-CN" sz="2400" dirty="0"/>
              <a:t>K</a:t>
            </a:r>
            <a:r>
              <a:rPr lang="zh-CN" altLang="en-US" sz="2400" dirty="0"/>
              <a:t>均值聚类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检查点</a:t>
            </a:r>
          </a:p>
        </p:txBody>
      </p:sp>
    </p:spTree>
    <p:extLst>
      <p:ext uri="{BB962C8B-B14F-4D97-AF65-F5344CB8AC3E}">
        <p14:creationId xmlns:p14="http://schemas.microsoft.com/office/powerpoint/2010/main" val="14044170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检查点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输入：保存在文本文件中，一行为一项网页信息</a:t>
            </a:r>
            <a:endParaRPr lang="en-US" altLang="zh-CN" dirty="0"/>
          </a:p>
          <a:p>
            <a:pPr lvl="1"/>
            <a:r>
              <a:rPr lang="zh-CN" altLang="en-US" dirty="0"/>
              <a:t>网页信息：</a:t>
            </a:r>
            <a:r>
              <a:rPr lang="en-US" altLang="zh-CN" dirty="0"/>
              <a:t>(</a:t>
            </a:r>
            <a:r>
              <a:rPr lang="zh-CN" altLang="en-US" dirty="0"/>
              <a:t>网页名 网页排名值 </a:t>
            </a:r>
            <a:r>
              <a:rPr lang="en-US" altLang="zh-CN" dirty="0"/>
              <a:t>(</a:t>
            </a:r>
            <a:r>
              <a:rPr lang="zh-CN" altLang="en-US" dirty="0"/>
              <a:t>出站链接 出站链接的权重</a:t>
            </a:r>
            <a:r>
              <a:rPr lang="en-US" altLang="zh-CN" dirty="0"/>
              <a:t>...))</a:t>
            </a:r>
            <a:endParaRPr lang="zh-CN" altLang="en-US" dirty="0"/>
          </a:p>
          <a:p>
            <a:pPr lvl="0"/>
            <a:r>
              <a:rPr lang="zh-CN" altLang="en-US" dirty="0"/>
              <a:t>输出：</a:t>
            </a:r>
            <a:r>
              <a:rPr lang="zh-CN" altLang="en-US" dirty="0">
                <a:latin typeface="+mn-ea"/>
              </a:rPr>
              <a:t>网页名及其排名值</a:t>
            </a:r>
            <a:endParaRPr lang="en-US" altLang="zh-CN" dirty="0">
              <a:latin typeface="+mn-ea"/>
            </a:endParaRPr>
          </a:p>
          <a:p>
            <a:pPr lvl="0"/>
            <a:r>
              <a:rPr lang="zh-CN" altLang="en-US" dirty="0">
                <a:solidFill>
                  <a:srgbClr val="FF0000"/>
                </a:solidFill>
                <a:latin typeface="+mn-ea"/>
              </a:rPr>
              <a:t>要求：每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5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轮迭代存一个网页排名的检查点</a:t>
            </a:r>
          </a:p>
          <a:p>
            <a:endParaRPr lang="zh-CN" altLang="en-US" dirty="0"/>
          </a:p>
        </p:txBody>
      </p:sp>
      <p:graphicFrame>
        <p:nvGraphicFramePr>
          <p:cNvPr id="5" name="Group 74">
            <a:extLst>
              <a:ext uri="{FF2B5EF4-FFF2-40B4-BE49-F238E27FC236}">
                <a16:creationId xmlns:a16="http://schemas.microsoft.com/office/drawing/2014/main" id="{A992D3D7-1BC0-4EB4-90CB-D24E7F1C7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120761"/>
              </p:ext>
            </p:extLst>
          </p:nvPr>
        </p:nvGraphicFramePr>
        <p:xfrm>
          <a:off x="762000" y="4705238"/>
          <a:ext cx="4343400" cy="1706848"/>
        </p:xfrm>
        <a:graphic>
          <a:graphicData uri="http://schemas.openxmlformats.org/drawingml/2006/table">
            <a:tbl>
              <a:tblPr/>
              <a:tblGrid>
                <a:gridCol w="257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5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56451"/>
                  </a:ext>
                </a:extLst>
              </a:tr>
              <a:tr h="13075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 1.0 B 1.0 D 1.0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 1.0 C 1.0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 1.0 A 1.0 B 1.0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 1.0 B 1.0 C 1.0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 0.21436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 0.36332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 0.40833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 0.13027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746" y="4572000"/>
            <a:ext cx="2990367" cy="203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68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113</a:t>
            </a:fld>
            <a:endParaRPr lang="en-US" altLang="zh-CN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8567F1D3-FBC9-4661-B453-561292272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zh-CN" altLang="en-US" dirty="0"/>
              <a:t>在每轮迭代中增加一个行动操作</a:t>
            </a:r>
            <a:endParaRPr lang="en-US" altLang="zh-CN" dirty="0"/>
          </a:p>
          <a:p>
            <a:pPr lvl="1"/>
            <a:r>
              <a:rPr lang="zh-CN" altLang="en-US" dirty="0"/>
              <a:t>写检查点操作发生在一个作业结束之后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迭代次数达到</a:t>
            </a:r>
            <a:r>
              <a:rPr lang="en-US" altLang="zh-CN" dirty="0"/>
              <a:t>5</a:t>
            </a:r>
            <a:r>
              <a:rPr lang="zh-CN" altLang="en-US" dirty="0"/>
              <a:t>的倍数时写检查点</a:t>
            </a:r>
            <a:endParaRPr lang="en-US" altLang="zh-CN" dirty="0"/>
          </a:p>
          <a:p>
            <a:pPr lvl="1"/>
            <a:r>
              <a:rPr lang="zh-CN" altLang="en-US" dirty="0"/>
              <a:t>每隔</a:t>
            </a:r>
            <a:r>
              <a:rPr lang="en-US" altLang="zh-CN" dirty="0"/>
              <a:t>5</a:t>
            </a:r>
            <a:r>
              <a:rPr lang="zh-CN" altLang="en-US" dirty="0"/>
              <a:t>轮迭代对网页排名写一次检查点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写检查点前缓存网页排名</a:t>
            </a:r>
            <a:r>
              <a:rPr lang="en-US" altLang="zh-CN" dirty="0"/>
              <a:t>RDD</a:t>
            </a:r>
          </a:p>
          <a:p>
            <a:pPr lvl="1"/>
            <a:r>
              <a:rPr lang="zh-CN" altLang="en-US" dirty="0"/>
              <a:t>写检查点是一个独立的作业，写检查点前先缓存待写入检查点的</a:t>
            </a:r>
            <a:r>
              <a:rPr lang="en-US" altLang="zh-CN" dirty="0"/>
              <a:t>RDD</a:t>
            </a:r>
            <a:r>
              <a:rPr lang="zh-CN" altLang="en-US" dirty="0"/>
              <a:t>，以避免重复计算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08985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 Lineage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114</a:t>
            </a:fld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D9BC485-2C66-4976-9AD7-AF670CD57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464" y="2067865"/>
            <a:ext cx="8829071" cy="38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489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115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82B8C9-D1E2-492D-A064-F3369BEA8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081212"/>
            <a:ext cx="4038600" cy="27258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530170-9A7F-421A-A296-2E56AD0F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940762"/>
            <a:ext cx="4038600" cy="13314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3EBDBB-622D-40B2-A510-838C37DB2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272213"/>
            <a:ext cx="121920" cy="152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1253E7-3172-4CB1-8AE4-27C86A6B7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1562559"/>
            <a:ext cx="3829336" cy="16379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99433D4-192D-426F-9472-5E523B9153AE}"/>
              </a:ext>
            </a:extLst>
          </p:cNvPr>
          <p:cNvSpPr txBox="1"/>
          <p:nvPr/>
        </p:nvSpPr>
        <p:spPr>
          <a:xfrm>
            <a:off x="1895371" y="16618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BAB31A-2ADD-4937-AFDB-4A9F51D60FB8}"/>
              </a:ext>
            </a:extLst>
          </p:cNvPr>
          <p:cNvSpPr/>
          <p:nvPr/>
        </p:nvSpPr>
        <p:spPr>
          <a:xfrm>
            <a:off x="1993899" y="1515774"/>
            <a:ext cx="3902465" cy="243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75FB6C-DE41-4E89-88BD-2002443F1E79}"/>
              </a:ext>
            </a:extLst>
          </p:cNvPr>
          <p:cNvSpPr/>
          <p:nvPr/>
        </p:nvSpPr>
        <p:spPr>
          <a:xfrm>
            <a:off x="2084886" y="5949844"/>
            <a:ext cx="4163514" cy="367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7C2FC5A-9748-49FA-A29C-E3D8A823AEBF}"/>
              </a:ext>
            </a:extLst>
          </p:cNvPr>
          <p:cNvSpPr/>
          <p:nvPr/>
        </p:nvSpPr>
        <p:spPr>
          <a:xfrm>
            <a:off x="2084886" y="4900326"/>
            <a:ext cx="4163514" cy="942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00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课后阅读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学术论文</a:t>
            </a:r>
            <a:endParaRPr lang="en-US" altLang="zh-CN" dirty="0"/>
          </a:p>
          <a:p>
            <a:pPr lvl="1"/>
            <a:r>
              <a:rPr lang="en-US" altLang="zh-CN" dirty="0" err="1"/>
              <a:t>Zaharia</a:t>
            </a:r>
            <a:r>
              <a:rPr lang="en-US" altLang="zh-CN" dirty="0"/>
              <a:t>, M., Chowdhury, M., Franklin, M. J., </a:t>
            </a:r>
            <a:r>
              <a:rPr lang="en-US" altLang="zh-CN" dirty="0" err="1"/>
              <a:t>Shenker</a:t>
            </a:r>
            <a:r>
              <a:rPr lang="en-US" altLang="zh-CN" dirty="0"/>
              <a:t>, S., &amp; </a:t>
            </a:r>
            <a:r>
              <a:rPr lang="en-US" altLang="zh-CN" dirty="0" err="1"/>
              <a:t>Stoica</a:t>
            </a:r>
            <a:r>
              <a:rPr lang="en-US" altLang="zh-CN" dirty="0"/>
              <a:t>, I. (2010). Spark : Cluster Computing with Working Sets. In </a:t>
            </a:r>
            <a:r>
              <a:rPr lang="en-US" altLang="zh-CN" dirty="0" err="1"/>
              <a:t>HotCloud</a:t>
            </a:r>
            <a:r>
              <a:rPr lang="en-US" altLang="zh-CN" dirty="0"/>
              <a:t> (pp. 1–7).</a:t>
            </a:r>
          </a:p>
          <a:p>
            <a:pPr lvl="1"/>
            <a:r>
              <a:rPr lang="en-US" altLang="zh-CN" dirty="0" err="1"/>
              <a:t>Zaharia</a:t>
            </a:r>
            <a:r>
              <a:rPr lang="en-US" altLang="zh-CN" dirty="0"/>
              <a:t>, M., Chowdhury, M., Das, T., Dave, A., Ma, J., </a:t>
            </a:r>
            <a:r>
              <a:rPr lang="en-US" altLang="zh-CN" dirty="0" err="1"/>
              <a:t>Mccauley</a:t>
            </a:r>
            <a:r>
              <a:rPr lang="en-US" altLang="zh-CN" dirty="0"/>
              <a:t>, M., … </a:t>
            </a:r>
            <a:r>
              <a:rPr lang="en-US" altLang="zh-CN" dirty="0" err="1"/>
              <a:t>Stoica</a:t>
            </a:r>
            <a:r>
              <a:rPr lang="en-US" altLang="zh-CN" dirty="0"/>
              <a:t>, I. (2012). Resilient Distributed Datasets : A Fault-Tolerant Abstraction for In-Memory Cluster Computing. In NSDI (pp. 15–28).</a:t>
            </a:r>
          </a:p>
        </p:txBody>
      </p:sp>
    </p:spTree>
    <p:extLst>
      <p:ext uri="{BB962C8B-B14F-4D97-AF65-F5344CB8AC3E}">
        <p14:creationId xmlns:p14="http://schemas.microsoft.com/office/powerpoint/2010/main" val="14491521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38C8F-9B3A-4B53-A065-D2A67FD7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课后阅读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D81B67-9C9C-4F50-9B5B-0C122C418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117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A1C037-6AAF-4462-B2AF-7931275DF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企业应用</a:t>
            </a:r>
            <a:endParaRPr lang="en-US" altLang="zh-CN" dirty="0"/>
          </a:p>
          <a:p>
            <a:pPr lvl="1"/>
            <a:r>
              <a:rPr lang="en-US" altLang="zh-CN" dirty="0"/>
              <a:t>Spark</a:t>
            </a:r>
            <a:r>
              <a:rPr lang="zh-CN" altLang="en-US" dirty="0"/>
              <a:t>在美团的实践</a:t>
            </a:r>
            <a:r>
              <a:rPr lang="en-US" altLang="zh-CN" dirty="0"/>
              <a:t>https://zhuanlan.zhihu.com/p/23092014</a:t>
            </a:r>
          </a:p>
          <a:p>
            <a:pPr lvl="1"/>
            <a:r>
              <a:rPr lang="zh-CN" altLang="en-US" dirty="0"/>
              <a:t>腾讯大学</a:t>
            </a:r>
            <a:r>
              <a:rPr lang="en-US" altLang="zh-CN" dirty="0"/>
              <a:t>-Spark</a:t>
            </a:r>
            <a:r>
              <a:rPr lang="zh-CN" altLang="en-US" dirty="0"/>
              <a:t>技术交流论坛</a:t>
            </a:r>
            <a:r>
              <a:rPr lang="en-US" altLang="zh-CN" dirty="0"/>
              <a:t>https://daxue.qq.com/content/content/id/1544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20522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zh-CN" dirty="0"/>
              <a:t>体系</a:t>
            </a:r>
            <a:r>
              <a:rPr lang="zh-CN" altLang="en-US" dirty="0"/>
              <a:t>架构</a:t>
            </a:r>
            <a:endParaRPr lang="en-US" altLang="zh-CN" dirty="0"/>
          </a:p>
          <a:p>
            <a:r>
              <a:rPr lang="zh-CN" altLang="zh-CN" dirty="0"/>
              <a:t>工作</a:t>
            </a:r>
            <a:r>
              <a:rPr lang="zh-CN" altLang="en-US" dirty="0"/>
              <a:t>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118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734243"/>
            <a:ext cx="2724150" cy="1676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A1EE3F-6A3D-4258-A053-BDF4D21B8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1715875"/>
            <a:ext cx="2542252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009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13119-FA37-886B-EB9D-815335BE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23860D-8BFC-F3B0-2C29-EDCE2958C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119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DA0BC0-3D55-FAA6-1D6A-7FD0C413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习题（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p105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基础题：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编程题：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  <a:p>
            <a:pPr marL="457200" lvl="1" indent="0">
              <a:buNone/>
            </a:pPr>
            <a:r>
              <a:rPr lang="zh-CN" altLang="en-US" sz="2400" dirty="0"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要求：</a:t>
            </a:r>
            <a:endParaRPr lang="en-US" altLang="zh-CN" sz="2400" dirty="0"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结构清晰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：配置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SparkConf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设备信息、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DAG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操作算子编写（包含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RDD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创建、转换和行动）、关闭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SparkContext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功能明确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：单词去重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语言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：伪代码、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scala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shell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等语言均可</a:t>
            </a:r>
          </a:p>
        </p:txBody>
      </p:sp>
    </p:spTree>
    <p:extLst>
      <p:ext uri="{BB962C8B-B14F-4D97-AF65-F5344CB8AC3E}">
        <p14:creationId xmlns:p14="http://schemas.microsoft.com/office/powerpoint/2010/main" val="309290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设计思想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/>
              <a:t>MapReduce</a:t>
            </a:r>
            <a:r>
              <a:rPr lang="zh-CN" altLang="en-US" dirty="0"/>
              <a:t>的局限性</a:t>
            </a:r>
            <a:endParaRPr lang="en-US" altLang="zh-CN" dirty="0"/>
          </a:p>
          <a:p>
            <a:pPr lvl="1"/>
            <a:r>
              <a:rPr lang="zh-CN" altLang="en-US" dirty="0"/>
              <a:t>数据模型</a:t>
            </a:r>
            <a:endParaRPr lang="en-US" altLang="zh-CN" dirty="0"/>
          </a:p>
          <a:p>
            <a:pPr lvl="1"/>
            <a:r>
              <a:rPr lang="zh-CN" altLang="en-US">
                <a:solidFill>
                  <a:srgbClr val="C00000"/>
                </a:solidFill>
              </a:rPr>
              <a:t>计算模型</a:t>
            </a:r>
            <a:endParaRPr lang="zh-CN" altLang="en-US" dirty="0">
              <a:solidFill>
                <a:srgbClr val="C00000"/>
              </a:solidFill>
            </a:endParaRPr>
          </a:p>
          <a:p>
            <a:r>
              <a:rPr lang="zh-CN" altLang="en-US" dirty="0"/>
              <a:t>体系架构</a:t>
            </a:r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94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操作算子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371600"/>
            <a:ext cx="8431212" cy="4754563"/>
          </a:xfrm>
        </p:spPr>
        <p:txBody>
          <a:bodyPr/>
          <a:lstStyle/>
          <a:p>
            <a:r>
              <a:rPr lang="zh-CN" altLang="en-US" dirty="0"/>
              <a:t>创建：从本地内存或外部数据源创建</a:t>
            </a:r>
            <a:r>
              <a:rPr lang="en-US" altLang="zh-CN" dirty="0"/>
              <a:t>RDD</a:t>
            </a:r>
            <a:r>
              <a:rPr lang="zh-CN" altLang="en-US" dirty="0"/>
              <a:t>，提供了数据输入的功能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" y="2895600"/>
            <a:ext cx="8202612" cy="23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1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操作算子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转换</a:t>
            </a:r>
            <a:r>
              <a:rPr lang="en-US" altLang="zh-CN" dirty="0"/>
              <a:t>(Transformation)</a:t>
            </a:r>
            <a:r>
              <a:rPr lang="zh-CN" altLang="en-US" dirty="0"/>
              <a:t>：描述</a:t>
            </a:r>
            <a:r>
              <a:rPr lang="en-US" altLang="zh-CN" dirty="0"/>
              <a:t>RDD</a:t>
            </a:r>
            <a:r>
              <a:rPr lang="zh-CN" altLang="en-US" dirty="0"/>
              <a:t>的转换逻辑，提供对</a:t>
            </a:r>
            <a:r>
              <a:rPr lang="en-US" altLang="zh-CN" dirty="0"/>
              <a:t>RDD</a:t>
            </a:r>
            <a:r>
              <a:rPr lang="zh-CN" altLang="en-US" dirty="0"/>
              <a:t>进行变换的功能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DD2292-A588-47C6-ADD9-B1C66373F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362200"/>
            <a:ext cx="7239000" cy="43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88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操作算子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行动</a:t>
            </a:r>
            <a:r>
              <a:rPr lang="en-US" altLang="zh-CN" dirty="0"/>
              <a:t>(Action)</a:t>
            </a:r>
            <a:r>
              <a:rPr lang="zh-CN" altLang="en-US" dirty="0"/>
              <a:t>：标志转换结束，触发</a:t>
            </a:r>
            <a:r>
              <a:rPr lang="en-US" altLang="zh-CN" dirty="0"/>
              <a:t>DAG</a:t>
            </a:r>
            <a:r>
              <a:rPr lang="zh-CN" altLang="en-US" dirty="0"/>
              <a:t>生成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8" y="2819400"/>
            <a:ext cx="8610600" cy="27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1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逻辑计算模型：</a:t>
            </a:r>
            <a:r>
              <a:rPr lang="en-US" altLang="zh-CN" dirty="0"/>
              <a:t>Operator DAG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zh-CN" altLang="en-US" dirty="0">
                <a:solidFill>
                  <a:srgbClr val="0033CC"/>
                </a:solidFill>
              </a:rPr>
              <a:t>算子操作</a:t>
            </a:r>
            <a:r>
              <a:rPr lang="zh-CN" altLang="en-US" dirty="0"/>
              <a:t>的角度来描述计算的过程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C77E2D6-8745-4F22-8198-80AE41B7E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09800"/>
            <a:ext cx="5712447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97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逻辑计算模型：</a:t>
            </a:r>
            <a:r>
              <a:rPr lang="en-US" altLang="zh-CN" dirty="0"/>
              <a:t>RDD Lineage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>
                <a:solidFill>
                  <a:srgbClr val="0033CC"/>
                </a:solidFill>
              </a:rPr>
              <a:t>RDD</a:t>
            </a:r>
            <a:r>
              <a:rPr lang="zh-CN" altLang="en-US" dirty="0">
                <a:solidFill>
                  <a:srgbClr val="0033CC"/>
                </a:solidFill>
              </a:rPr>
              <a:t>变换</a:t>
            </a:r>
            <a:r>
              <a:rPr lang="zh-CN" altLang="en-US" dirty="0"/>
              <a:t>的角度来描述计算过程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8E8E5A8F-40BB-4C79-9943-C9CF26FC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7" y="2438400"/>
            <a:ext cx="8126672" cy="361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3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 Lineage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RDD </a:t>
            </a:r>
            <a:r>
              <a:rPr lang="en-US" altLang="zh-CN" dirty="0">
                <a:solidFill>
                  <a:srgbClr val="FF0000"/>
                </a:solidFill>
              </a:rPr>
              <a:t>Lineage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DAG</a:t>
            </a:r>
            <a:r>
              <a:rPr lang="zh-CN" altLang="en-US" dirty="0"/>
              <a:t>拓扑结构）</a:t>
            </a:r>
          </a:p>
          <a:p>
            <a:pPr lvl="1"/>
            <a:r>
              <a:rPr lang="en-US" altLang="zh-CN" dirty="0"/>
              <a:t>RDD</a:t>
            </a:r>
            <a:r>
              <a:rPr lang="zh-CN" altLang="en-US" dirty="0"/>
              <a:t>读入外部数据源进行创建</a:t>
            </a:r>
          </a:p>
          <a:p>
            <a:pPr lvl="1"/>
            <a:r>
              <a:rPr lang="en-US" altLang="zh-CN" dirty="0"/>
              <a:t>RDD</a:t>
            </a:r>
            <a:r>
              <a:rPr lang="zh-CN" altLang="en-US" dirty="0"/>
              <a:t>经过一系列的转换（</a:t>
            </a:r>
            <a:r>
              <a:rPr lang="en-US" altLang="zh-CN" dirty="0"/>
              <a:t>Transformation</a:t>
            </a:r>
            <a:r>
              <a:rPr lang="zh-CN" altLang="en-US" dirty="0"/>
              <a:t>）操作，每一次都会产生不同的</a:t>
            </a:r>
            <a:r>
              <a:rPr lang="en-US" altLang="zh-CN" dirty="0"/>
              <a:t>RDD</a:t>
            </a:r>
            <a:r>
              <a:rPr lang="zh-CN" altLang="en-US" dirty="0"/>
              <a:t>，供给下一个转换操作使用</a:t>
            </a:r>
          </a:p>
          <a:p>
            <a:pPr lvl="1"/>
            <a:r>
              <a:rPr lang="zh-CN" altLang="en-US" dirty="0"/>
              <a:t>最后一个</a:t>
            </a:r>
            <a:r>
              <a:rPr lang="en-US" altLang="zh-CN" dirty="0"/>
              <a:t>RDD</a:t>
            </a:r>
            <a:r>
              <a:rPr lang="zh-CN" altLang="en-US" dirty="0"/>
              <a:t>经过“动作”操作进行转换，并输出到外部数据源</a:t>
            </a:r>
            <a:endParaRPr lang="en-US" altLang="zh-CN" dirty="0"/>
          </a:p>
          <a:p>
            <a:r>
              <a:rPr lang="en-US" altLang="zh-CN" dirty="0"/>
              <a:t>Spark</a:t>
            </a:r>
            <a:r>
              <a:rPr lang="zh-CN" altLang="en-US" dirty="0"/>
              <a:t>系统保留</a:t>
            </a:r>
            <a:r>
              <a:rPr lang="en-US" altLang="zh-CN" dirty="0"/>
              <a:t>RDD Lineage</a:t>
            </a:r>
            <a:r>
              <a:rPr lang="zh-CN" altLang="en-US" dirty="0"/>
              <a:t>的信息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33CC"/>
                </a:solidFill>
              </a:rPr>
              <a:t>为什么？</a:t>
            </a:r>
            <a:endParaRPr lang="en-US" altLang="zh-CN" dirty="0">
              <a:solidFill>
                <a:srgbClr val="0033C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031665" y="1371600"/>
            <a:ext cx="183548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非严格情况下两个概念可以混用</a:t>
            </a:r>
          </a:p>
        </p:txBody>
      </p:sp>
    </p:spTree>
    <p:extLst>
      <p:ext uri="{BB962C8B-B14F-4D97-AF65-F5344CB8AC3E}">
        <p14:creationId xmlns:p14="http://schemas.microsoft.com/office/powerpoint/2010/main" val="360507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只读、不可变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只读</a:t>
            </a:r>
            <a:r>
              <a:rPr lang="zh-CN" altLang="en-US" dirty="0"/>
              <a:t>的记录分区的集合</a:t>
            </a:r>
            <a:endParaRPr lang="en-US" altLang="zh-CN" dirty="0"/>
          </a:p>
          <a:p>
            <a:pPr lvl="1"/>
            <a:r>
              <a:rPr lang="zh-CN" altLang="en-US" dirty="0"/>
              <a:t>本质上一个只读的对象集合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RDD</a:t>
            </a:r>
            <a:r>
              <a:rPr lang="zh-CN" altLang="en-US" dirty="0">
                <a:solidFill>
                  <a:srgbClr val="FF0000"/>
                </a:solidFill>
              </a:rPr>
              <a:t>经创建后，不能进行修改</a:t>
            </a:r>
            <a:endParaRPr lang="en-US" altLang="zh-CN" dirty="0"/>
          </a:p>
          <a:p>
            <a:r>
              <a:rPr lang="en-US" altLang="zh-CN" dirty="0"/>
              <a:t>RDD</a:t>
            </a:r>
            <a:r>
              <a:rPr lang="zh-CN" altLang="en-US" dirty="0">
                <a:solidFill>
                  <a:srgbClr val="0033CC"/>
                </a:solidFill>
              </a:rPr>
              <a:t>不可变（</a:t>
            </a:r>
            <a:r>
              <a:rPr lang="en-US" altLang="zh-CN" dirty="0">
                <a:solidFill>
                  <a:srgbClr val="0033CC"/>
                </a:solidFill>
              </a:rPr>
              <a:t>Immutable</a:t>
            </a:r>
            <a:r>
              <a:rPr lang="zh-CN" altLang="en-US" dirty="0">
                <a:solidFill>
                  <a:srgbClr val="0033CC"/>
                </a:solidFill>
              </a:rPr>
              <a:t>）</a:t>
            </a:r>
            <a:endParaRPr lang="en-US" altLang="zh-CN" dirty="0">
              <a:solidFill>
                <a:srgbClr val="0033CC"/>
              </a:solidFill>
            </a:endParaRPr>
          </a:p>
          <a:p>
            <a:pPr lvl="1"/>
            <a:r>
              <a:rPr lang="zh-CN" altLang="en-US" dirty="0"/>
              <a:t>通过在其他</a:t>
            </a:r>
            <a:r>
              <a:rPr lang="en-US" altLang="zh-CN" dirty="0"/>
              <a:t>RDD</a:t>
            </a:r>
            <a:r>
              <a:rPr lang="zh-CN" altLang="en-US" dirty="0"/>
              <a:t>上执行确定的转换操作（如</a:t>
            </a:r>
            <a:r>
              <a:rPr lang="en-US" altLang="zh-CN" dirty="0"/>
              <a:t>map</a:t>
            </a:r>
            <a:r>
              <a:rPr lang="zh-CN" altLang="en-US" dirty="0"/>
              <a:t>、</a:t>
            </a:r>
            <a:r>
              <a:rPr lang="en-US" altLang="zh-CN" dirty="0"/>
              <a:t>join</a:t>
            </a:r>
            <a:r>
              <a:rPr lang="zh-CN" altLang="en-US" dirty="0"/>
              <a:t>和</a:t>
            </a:r>
            <a:r>
              <a:rPr lang="en-US" altLang="zh-CN" dirty="0"/>
              <a:t>group by</a:t>
            </a:r>
            <a:r>
              <a:rPr lang="zh-CN" altLang="en-US" dirty="0"/>
              <a:t>）而得到</a:t>
            </a:r>
            <a:r>
              <a:rPr lang="zh-CN" altLang="en-US" dirty="0">
                <a:solidFill>
                  <a:srgbClr val="0033CC"/>
                </a:solidFill>
              </a:rPr>
              <a:t>新的</a:t>
            </a:r>
            <a:r>
              <a:rPr lang="en-US" altLang="zh-CN" dirty="0">
                <a:solidFill>
                  <a:srgbClr val="0033CC"/>
                </a:solidFill>
              </a:rPr>
              <a:t>RDD</a:t>
            </a:r>
            <a:r>
              <a:rPr lang="zh-CN" altLang="en-US" dirty="0">
                <a:solidFill>
                  <a:srgbClr val="0033CC"/>
                </a:solidFill>
              </a:rPr>
              <a:t>，而不是改变原有的</a:t>
            </a:r>
            <a:r>
              <a:rPr lang="en-US" altLang="zh-CN" dirty="0">
                <a:solidFill>
                  <a:srgbClr val="0033CC"/>
                </a:solidFill>
              </a:rPr>
              <a:t>RDD</a:t>
            </a:r>
          </a:p>
          <a:p>
            <a:r>
              <a:rPr lang="zh-CN" altLang="en-US" dirty="0"/>
              <a:t>遵循了函数式编程的特性</a:t>
            </a:r>
            <a:endParaRPr lang="en-US" altLang="zh-CN" dirty="0"/>
          </a:p>
          <a:p>
            <a:pPr lvl="1"/>
            <a:r>
              <a:rPr lang="zh-CN" altLang="en-US" dirty="0"/>
              <a:t>变量的值是不可变的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774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zh-CN" dirty="0"/>
              <a:t>简介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zh-CN" dirty="0"/>
              <a:t>由美国加州伯克利大学（</a:t>
            </a:r>
            <a:r>
              <a:rPr lang="en-US" altLang="zh-CN" dirty="0"/>
              <a:t>UC Berkeley</a:t>
            </a:r>
            <a:r>
              <a:rPr lang="zh-CN" altLang="zh-CN" dirty="0"/>
              <a:t>）的</a:t>
            </a:r>
            <a:r>
              <a:rPr lang="en-US" altLang="zh-CN" dirty="0"/>
              <a:t>AMP</a:t>
            </a:r>
            <a:r>
              <a:rPr lang="zh-CN" altLang="zh-CN" dirty="0"/>
              <a:t>实验室于</a:t>
            </a:r>
            <a:r>
              <a:rPr lang="en-US" altLang="zh-CN" dirty="0"/>
              <a:t>2009</a:t>
            </a:r>
            <a:r>
              <a:rPr lang="zh-CN" altLang="zh-CN" dirty="0"/>
              <a:t>年开发</a:t>
            </a:r>
            <a:endParaRPr lang="en-US" altLang="zh-CN" dirty="0"/>
          </a:p>
          <a:p>
            <a:r>
              <a:rPr lang="zh-CN" altLang="en-US" dirty="0">
                <a:solidFill>
                  <a:srgbClr val="0033CC"/>
                </a:solidFill>
              </a:rPr>
              <a:t>最初是</a:t>
            </a:r>
            <a:r>
              <a:rPr lang="zh-CN" altLang="zh-CN" dirty="0">
                <a:solidFill>
                  <a:srgbClr val="0033CC"/>
                </a:solidFill>
              </a:rPr>
              <a:t>基于内存计算</a:t>
            </a:r>
            <a:r>
              <a:rPr lang="zh-CN" altLang="zh-CN" dirty="0"/>
              <a:t>的</a:t>
            </a:r>
            <a:r>
              <a:rPr lang="zh-CN" altLang="en-US" dirty="0"/>
              <a:t>批处理系统</a:t>
            </a:r>
            <a:r>
              <a:rPr lang="zh-CN" altLang="zh-CN" dirty="0"/>
              <a:t>，用于构建大型的、低延迟的数据分析应用程序</a:t>
            </a:r>
            <a:endParaRPr lang="en-US" altLang="zh-CN" dirty="0"/>
          </a:p>
          <a:p>
            <a:r>
              <a:rPr lang="zh-CN" altLang="en-US" dirty="0"/>
              <a:t>逐步发展成为</a:t>
            </a:r>
            <a:r>
              <a:rPr lang="zh-CN" altLang="en-US" dirty="0">
                <a:solidFill>
                  <a:srgbClr val="FF0000"/>
                </a:solidFill>
              </a:rPr>
              <a:t>内外存同时使用</a:t>
            </a:r>
            <a:r>
              <a:rPr lang="zh-CN" altLang="en-US" dirty="0"/>
              <a:t>的批处理系统，并增加了</a:t>
            </a:r>
            <a:r>
              <a:rPr lang="en-US" altLang="zh-CN" dirty="0"/>
              <a:t>Spark Streaming</a:t>
            </a:r>
            <a:r>
              <a:rPr lang="zh-CN" altLang="en-US" dirty="0"/>
              <a:t>支持实时流计算，以及</a:t>
            </a:r>
            <a:r>
              <a:rPr lang="en-US" altLang="zh-CN" dirty="0"/>
              <a:t>Structured Streaming</a:t>
            </a:r>
            <a:r>
              <a:rPr lang="zh-CN" altLang="en-US" dirty="0"/>
              <a:t>支持批流融合</a:t>
            </a:r>
            <a:endParaRPr lang="en-US" altLang="zh-CN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528806"/>
            <a:ext cx="3038899" cy="752580"/>
          </a:xfrm>
          <a:prstGeom prst="rect">
            <a:avLst/>
          </a:prstGeom>
        </p:spPr>
      </p:pic>
      <p:pic>
        <p:nvPicPr>
          <p:cNvPr id="8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415951"/>
            <a:ext cx="1839186" cy="9782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7709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物理计算模型：</a:t>
            </a:r>
            <a:r>
              <a:rPr lang="en-US" altLang="zh-CN" dirty="0"/>
              <a:t>Operator DAG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分布式架构中，</a:t>
            </a:r>
            <a:r>
              <a:rPr lang="en-US" altLang="zh-CN" dirty="0"/>
              <a:t>DAG</a:t>
            </a:r>
            <a:r>
              <a:rPr lang="zh-CN" altLang="en-US" dirty="0"/>
              <a:t>中的操作算子实际上由若干个实例任务</a:t>
            </a:r>
            <a:r>
              <a:rPr lang="en-US" altLang="zh-CN" dirty="0"/>
              <a:t>(Task)</a:t>
            </a:r>
            <a:r>
              <a:rPr lang="zh-CN" altLang="en-US" dirty="0"/>
              <a:t>来实现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0" y="2811324"/>
            <a:ext cx="3021012" cy="183510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34" y="2393769"/>
            <a:ext cx="5735086" cy="43985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2000" y="4953000"/>
            <a:ext cx="20987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33CC"/>
                </a:solidFill>
              </a:rPr>
              <a:t>问题：右图需要启动多少个</a:t>
            </a:r>
            <a:r>
              <a:rPr lang="en-US" altLang="zh-CN" sz="2800" dirty="0">
                <a:solidFill>
                  <a:srgbClr val="0033CC"/>
                </a:solidFill>
              </a:rPr>
              <a:t>Task</a:t>
            </a:r>
            <a:r>
              <a:rPr lang="zh-CN" altLang="en-US" sz="2800" dirty="0">
                <a:solidFill>
                  <a:srgbClr val="0033CC"/>
                </a:solidFill>
              </a:rPr>
              <a:t>？</a:t>
            </a:r>
          </a:p>
          <a:p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373866" y="2895600"/>
            <a:ext cx="6858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物理计算模型：</a:t>
            </a:r>
            <a:r>
              <a:rPr lang="en-US" altLang="zh-CN" dirty="0"/>
              <a:t>RDD Lineage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</a:t>
            </a:r>
            <a:r>
              <a:rPr lang="en-US" altLang="zh-CN" dirty="0"/>
              <a:t>Task</a:t>
            </a:r>
            <a:r>
              <a:rPr lang="zh-CN" altLang="en-US" dirty="0"/>
              <a:t>通常负责处理</a:t>
            </a:r>
            <a:r>
              <a:rPr lang="en-US" altLang="zh-CN" dirty="0"/>
              <a:t>RDD</a:t>
            </a:r>
            <a:r>
              <a:rPr lang="zh-CN" altLang="en-US" dirty="0"/>
              <a:t>的一个分区</a:t>
            </a:r>
          </a:p>
        </p:txBody>
      </p:sp>
      <p:sp>
        <p:nvSpPr>
          <p:cNvPr id="7" name="右弧形箭头 6"/>
          <p:cNvSpPr/>
          <p:nvPr/>
        </p:nvSpPr>
        <p:spPr>
          <a:xfrm rot="17441729">
            <a:off x="4064599" y="1652870"/>
            <a:ext cx="668548" cy="1752600"/>
          </a:xfrm>
          <a:prstGeom prst="curvedLeftArrow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94" y="3048000"/>
            <a:ext cx="6860248" cy="36133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6" y="1921706"/>
            <a:ext cx="3142010" cy="13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5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体系架构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架构图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应用程序执行流程</a:t>
            </a:r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015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抽象架构图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6F1491-F15A-4977-B7FE-571BB336198E}"/>
              </a:ext>
            </a:extLst>
          </p:cNvPr>
          <p:cNvSpPr/>
          <p:nvPr/>
        </p:nvSpPr>
        <p:spPr>
          <a:xfrm>
            <a:off x="755331" y="3433612"/>
            <a:ext cx="1177907" cy="5704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Driver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D99435-6F0C-41F0-8303-401C76356F3A}"/>
              </a:ext>
            </a:extLst>
          </p:cNvPr>
          <p:cNvSpPr/>
          <p:nvPr/>
        </p:nvSpPr>
        <p:spPr>
          <a:xfrm>
            <a:off x="2848249" y="3434899"/>
            <a:ext cx="1649767" cy="572610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A13C95-C2BF-491B-8D1E-26EB947E39F3}"/>
              </a:ext>
            </a:extLst>
          </p:cNvPr>
          <p:cNvSpPr txBox="1"/>
          <p:nvPr/>
        </p:nvSpPr>
        <p:spPr>
          <a:xfrm>
            <a:off x="2812737" y="3527660"/>
            <a:ext cx="17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Cluster Manager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B336EF1-816A-4E5E-9510-CC8724F9E419}"/>
              </a:ext>
            </a:extLst>
          </p:cNvPr>
          <p:cNvSpPr/>
          <p:nvPr/>
        </p:nvSpPr>
        <p:spPr>
          <a:xfrm>
            <a:off x="5445804" y="1371600"/>
            <a:ext cx="2095130" cy="1777519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37448B-555F-43F4-A9E7-230009146911}"/>
              </a:ext>
            </a:extLst>
          </p:cNvPr>
          <p:cNvSpPr/>
          <p:nvPr/>
        </p:nvSpPr>
        <p:spPr>
          <a:xfrm>
            <a:off x="5637413" y="1936884"/>
            <a:ext cx="1711911" cy="103601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3C44C6-A538-4077-B608-4DDF5D2B7D8D}"/>
              </a:ext>
            </a:extLst>
          </p:cNvPr>
          <p:cNvSpPr txBox="1"/>
          <p:nvPr/>
        </p:nvSpPr>
        <p:spPr>
          <a:xfrm>
            <a:off x="5980963" y="1951810"/>
            <a:ext cx="107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Executor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74E7FCB-0E5D-40E9-9284-E51EBD1A7B2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933238" y="3718814"/>
            <a:ext cx="915011" cy="239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C2A2E71-DA2E-4742-89FC-8875F8903B38}"/>
              </a:ext>
            </a:extLst>
          </p:cNvPr>
          <p:cNvCxnSpPr>
            <a:cxnSpLocks/>
          </p:cNvCxnSpPr>
          <p:nvPr/>
        </p:nvCxnSpPr>
        <p:spPr>
          <a:xfrm flipV="1">
            <a:off x="4498016" y="2867200"/>
            <a:ext cx="947788" cy="5664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3" name="连接符: 曲线 11">
            <a:extLst>
              <a:ext uri="{FF2B5EF4-FFF2-40B4-BE49-F238E27FC236}">
                <a16:creationId xmlns:a16="http://schemas.microsoft.com/office/drawing/2014/main" id="{6B2F9D53-F93B-493C-8A8C-1C9425077707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815545" y="621266"/>
            <a:ext cx="1341087" cy="4283606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29C0DC16-4C9C-4E6A-A981-BFEE317DA85A}"/>
              </a:ext>
            </a:extLst>
          </p:cNvPr>
          <p:cNvSpPr/>
          <p:nvPr/>
        </p:nvSpPr>
        <p:spPr>
          <a:xfrm>
            <a:off x="5650919" y="1418879"/>
            <a:ext cx="1711911" cy="4802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Worker Node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: 圆角 13">
            <a:extLst>
              <a:ext uri="{FF2B5EF4-FFF2-40B4-BE49-F238E27FC236}">
                <a16:creationId xmlns:a16="http://schemas.microsoft.com/office/drawing/2014/main" id="{1C6EB76E-A59E-4859-BB5E-9489F9876DD0}"/>
              </a:ext>
            </a:extLst>
          </p:cNvPr>
          <p:cNvSpPr/>
          <p:nvPr/>
        </p:nvSpPr>
        <p:spPr>
          <a:xfrm>
            <a:off x="5722364" y="2431879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: 圆角 14">
            <a:extLst>
              <a:ext uri="{FF2B5EF4-FFF2-40B4-BE49-F238E27FC236}">
                <a16:creationId xmlns:a16="http://schemas.microsoft.com/office/drawing/2014/main" id="{C7AF97D3-5CCB-4C50-B6C8-4AD33CEAC762}"/>
              </a:ext>
            </a:extLst>
          </p:cNvPr>
          <p:cNvSpPr/>
          <p:nvPr/>
        </p:nvSpPr>
        <p:spPr>
          <a:xfrm>
            <a:off x="6548791" y="2431879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A7434E0-AD05-4027-9B4D-70A48C7EA9A3}"/>
              </a:ext>
            </a:extLst>
          </p:cNvPr>
          <p:cNvSpPr/>
          <p:nvPr/>
        </p:nvSpPr>
        <p:spPr>
          <a:xfrm>
            <a:off x="5451724" y="4601422"/>
            <a:ext cx="2095130" cy="1788437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F7C4DC-62DD-46AC-A9C6-C9D701B8E2ED}"/>
              </a:ext>
            </a:extLst>
          </p:cNvPr>
          <p:cNvSpPr/>
          <p:nvPr/>
        </p:nvSpPr>
        <p:spPr>
          <a:xfrm>
            <a:off x="5627891" y="5173742"/>
            <a:ext cx="1711911" cy="103601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5BD546A-FE02-4886-8709-C31BACF017D9}"/>
              </a:ext>
            </a:extLst>
          </p:cNvPr>
          <p:cNvSpPr txBox="1"/>
          <p:nvPr/>
        </p:nvSpPr>
        <p:spPr>
          <a:xfrm>
            <a:off x="5971441" y="5188668"/>
            <a:ext cx="107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Executor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DDB58C-0839-4DB3-8268-D8A494719A36}"/>
              </a:ext>
            </a:extLst>
          </p:cNvPr>
          <p:cNvSpPr/>
          <p:nvPr/>
        </p:nvSpPr>
        <p:spPr>
          <a:xfrm>
            <a:off x="5637413" y="4629132"/>
            <a:ext cx="1711911" cy="4802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Worker Node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矩形: 圆角 19">
            <a:extLst>
              <a:ext uri="{FF2B5EF4-FFF2-40B4-BE49-F238E27FC236}">
                <a16:creationId xmlns:a16="http://schemas.microsoft.com/office/drawing/2014/main" id="{5115B5B5-2DD1-424B-B7F6-8FBDE0CB74B8}"/>
              </a:ext>
            </a:extLst>
          </p:cNvPr>
          <p:cNvSpPr/>
          <p:nvPr/>
        </p:nvSpPr>
        <p:spPr>
          <a:xfrm>
            <a:off x="5712842" y="5668737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: 圆角 20">
            <a:extLst>
              <a:ext uri="{FF2B5EF4-FFF2-40B4-BE49-F238E27FC236}">
                <a16:creationId xmlns:a16="http://schemas.microsoft.com/office/drawing/2014/main" id="{2527422C-9E44-4F04-AD08-4E891584CBFE}"/>
              </a:ext>
            </a:extLst>
          </p:cNvPr>
          <p:cNvSpPr/>
          <p:nvPr/>
        </p:nvSpPr>
        <p:spPr>
          <a:xfrm>
            <a:off x="6539269" y="5668737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连接符: 曲线 21">
            <a:extLst>
              <a:ext uri="{FF2B5EF4-FFF2-40B4-BE49-F238E27FC236}">
                <a16:creationId xmlns:a16="http://schemas.microsoft.com/office/drawing/2014/main" id="{7CD0A0DF-BC92-4292-9E74-4F700C9CB013}"/>
              </a:ext>
            </a:extLst>
          </p:cNvPr>
          <p:cNvCxnSpPr>
            <a:cxnSpLocks/>
            <a:stCxn id="18" idx="3"/>
            <a:endCxn id="9" idx="3"/>
          </p:cNvCxnSpPr>
          <p:nvPr/>
        </p:nvCxnSpPr>
        <p:spPr>
          <a:xfrm flipV="1">
            <a:off x="7339802" y="2454889"/>
            <a:ext cx="9522" cy="3236858"/>
          </a:xfrm>
          <a:prstGeom prst="curvedConnector3">
            <a:avLst>
              <a:gd name="adj1" fmla="val 6509777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2B6CA3A-BFF6-4D7F-85FA-4A7F398F4847}"/>
              </a:ext>
            </a:extLst>
          </p:cNvPr>
          <p:cNvCxnSpPr>
            <a:cxnSpLocks/>
          </p:cNvCxnSpPr>
          <p:nvPr/>
        </p:nvCxnSpPr>
        <p:spPr>
          <a:xfrm>
            <a:off x="4498016" y="4004015"/>
            <a:ext cx="947788" cy="74787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5" name="连接符: 曲线 23">
            <a:extLst>
              <a:ext uri="{FF2B5EF4-FFF2-40B4-BE49-F238E27FC236}">
                <a16:creationId xmlns:a16="http://schemas.microsoft.com/office/drawing/2014/main" id="{718C6824-5E82-45A7-9901-4387B47AB38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2817916" y="2530385"/>
            <a:ext cx="1345867" cy="4293128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6" name="椭圆 25"/>
          <p:cNvSpPr/>
          <p:nvPr/>
        </p:nvSpPr>
        <p:spPr>
          <a:xfrm>
            <a:off x="841535" y="3333778"/>
            <a:ext cx="922980" cy="7395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754343" y="3333778"/>
            <a:ext cx="1842806" cy="7395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723307" y="1913562"/>
            <a:ext cx="1553018" cy="8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52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 Manager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集群管理器：负责</a:t>
            </a:r>
            <a:r>
              <a:rPr lang="zh-CN" altLang="en-US" dirty="0">
                <a:solidFill>
                  <a:srgbClr val="FF0000"/>
                </a:solidFill>
              </a:rPr>
              <a:t>管理整个系统的资源</a:t>
            </a:r>
            <a:r>
              <a:rPr lang="zh-CN" altLang="en-US" dirty="0"/>
              <a:t>、监控工作节点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</a:t>
            </a:r>
            <a:r>
              <a:rPr lang="en-US" altLang="zh-CN" dirty="0"/>
              <a:t>Spark</a:t>
            </a:r>
            <a:r>
              <a:rPr lang="zh-CN" altLang="en-US" dirty="0"/>
              <a:t>部署方式的不同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Standalone</a:t>
            </a:r>
            <a:r>
              <a:rPr lang="zh-CN" altLang="en-US" dirty="0"/>
              <a:t>方式（即不使用</a:t>
            </a:r>
            <a:r>
              <a:rPr lang="en-US" altLang="zh-CN" dirty="0"/>
              <a:t>Yarn</a:t>
            </a:r>
            <a:r>
              <a:rPr lang="zh-CN" altLang="en-US" dirty="0"/>
              <a:t>或</a:t>
            </a:r>
            <a:r>
              <a:rPr lang="en-US" altLang="zh-CN" dirty="0" err="1"/>
              <a:t>Mesos</a:t>
            </a:r>
            <a:r>
              <a:rPr lang="zh-CN" altLang="en-US" dirty="0"/>
              <a:t>等其它资源管理系统）中，</a:t>
            </a:r>
            <a:r>
              <a:rPr lang="zh-CN" altLang="en-US" dirty="0">
                <a:solidFill>
                  <a:srgbClr val="0033CC"/>
                </a:solidFill>
              </a:rPr>
              <a:t>集群管理器包含</a:t>
            </a:r>
            <a:r>
              <a:rPr lang="en-US" altLang="zh-CN" dirty="0">
                <a:solidFill>
                  <a:srgbClr val="0033CC"/>
                </a:solidFill>
              </a:rPr>
              <a:t>Master</a:t>
            </a:r>
            <a:r>
              <a:rPr lang="zh-CN" altLang="en-US" dirty="0">
                <a:solidFill>
                  <a:srgbClr val="0033CC"/>
                </a:solidFill>
              </a:rPr>
              <a:t>和</a:t>
            </a:r>
            <a:r>
              <a:rPr lang="en-US" altLang="zh-CN" dirty="0">
                <a:solidFill>
                  <a:srgbClr val="0033CC"/>
                </a:solidFill>
              </a:rPr>
              <a:t>Worker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Yarn</a:t>
            </a:r>
            <a:r>
              <a:rPr lang="zh-CN" altLang="en-US" dirty="0"/>
              <a:t>方式中</a:t>
            </a:r>
            <a:r>
              <a:rPr lang="zh-CN" altLang="en-US" dirty="0">
                <a:solidFill>
                  <a:srgbClr val="7030A0"/>
                </a:solidFill>
              </a:rPr>
              <a:t>集群管理器包括</a:t>
            </a:r>
            <a:r>
              <a:rPr lang="en-US" altLang="zh-CN" dirty="0">
                <a:solidFill>
                  <a:srgbClr val="7030A0"/>
                </a:solidFill>
              </a:rPr>
              <a:t>Resource Manager</a:t>
            </a:r>
            <a:r>
              <a:rPr lang="zh-CN" altLang="en-US" dirty="0">
                <a:solidFill>
                  <a:srgbClr val="7030A0"/>
                </a:solidFill>
              </a:rPr>
              <a:t>和</a:t>
            </a:r>
            <a:r>
              <a:rPr lang="en-US" altLang="zh-CN" dirty="0">
                <a:solidFill>
                  <a:srgbClr val="7030A0"/>
                </a:solidFill>
              </a:rPr>
              <a:t>Node Manager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169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Executor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执行器：负责任务执行</a:t>
            </a:r>
            <a:endParaRPr lang="en-US" altLang="zh-CN" dirty="0"/>
          </a:p>
          <a:p>
            <a:pPr lvl="1"/>
            <a:r>
              <a:rPr lang="en-US" altLang="zh-CN" dirty="0"/>
              <a:t>Executor</a:t>
            </a:r>
            <a:r>
              <a:rPr lang="zh-CN" altLang="en-US" dirty="0"/>
              <a:t>是运行在工作节点上的一个进程，它启动若干个</a:t>
            </a:r>
            <a:r>
              <a:rPr lang="zh-CN" altLang="en-US" dirty="0">
                <a:solidFill>
                  <a:srgbClr val="FF0000"/>
                </a:solidFill>
              </a:rPr>
              <a:t>线程</a:t>
            </a:r>
            <a:r>
              <a:rPr lang="en-US" altLang="zh-CN" dirty="0">
                <a:solidFill>
                  <a:srgbClr val="FF0000"/>
                </a:solidFill>
              </a:rPr>
              <a:t>Task</a:t>
            </a:r>
            <a:r>
              <a:rPr lang="zh-CN" altLang="en-US" dirty="0">
                <a:solidFill>
                  <a:srgbClr val="FF0000"/>
                </a:solidFill>
              </a:rPr>
              <a:t>或线程组</a:t>
            </a:r>
            <a:r>
              <a:rPr lang="en-US" altLang="zh-CN" dirty="0" err="1">
                <a:solidFill>
                  <a:srgbClr val="FF0000"/>
                </a:solidFill>
              </a:rPr>
              <a:t>TaskSet</a:t>
            </a:r>
            <a:r>
              <a:rPr lang="zh-CN" altLang="en-US" dirty="0"/>
              <a:t>来进行执行任务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Standalone</a:t>
            </a:r>
            <a:r>
              <a:rPr lang="zh-CN" altLang="en-US" dirty="0"/>
              <a:t>部署方式下，</a:t>
            </a:r>
            <a:r>
              <a:rPr lang="en-US" altLang="zh-CN" dirty="0"/>
              <a:t>Executor</a:t>
            </a:r>
            <a:r>
              <a:rPr lang="zh-CN" altLang="en-US" dirty="0"/>
              <a:t>进程的名称为</a:t>
            </a:r>
            <a:r>
              <a:rPr lang="en-US" altLang="zh-CN" dirty="0" err="1"/>
              <a:t>CoarseGrainedExecutorBackend</a:t>
            </a:r>
            <a:endParaRPr lang="zh-CN" altLang="en-US" dirty="0"/>
          </a:p>
          <a:p>
            <a:pPr lvl="1"/>
            <a:endParaRPr lang="en-US" altLang="zh-CN" b="1" dirty="0"/>
          </a:p>
          <a:p>
            <a:pPr lvl="1"/>
            <a:r>
              <a:rPr lang="zh-CN" altLang="en-US" b="1" dirty="0"/>
              <a:t>问题：</a:t>
            </a:r>
            <a:r>
              <a:rPr lang="en-US" altLang="zh-CN" b="1" dirty="0" err="1"/>
              <a:t>MapReduce</a:t>
            </a:r>
            <a:r>
              <a:rPr lang="zh-CN" altLang="en-US" b="1" dirty="0"/>
              <a:t>中</a:t>
            </a:r>
            <a:r>
              <a:rPr lang="en-US" altLang="zh-CN" b="1" dirty="0"/>
              <a:t>Task</a:t>
            </a:r>
            <a:r>
              <a:rPr lang="zh-CN" altLang="en-US" b="1" dirty="0"/>
              <a:t>是线程还是进程？</a:t>
            </a:r>
            <a:endParaRPr lang="en-US" altLang="zh-CN" b="1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232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Driver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驱动器：负责启动应用程序的主方法并</a:t>
            </a:r>
            <a:r>
              <a:rPr lang="zh-CN" altLang="en-US" dirty="0">
                <a:solidFill>
                  <a:srgbClr val="FF0000"/>
                </a:solidFill>
              </a:rPr>
              <a:t>管理作业</a:t>
            </a:r>
            <a:r>
              <a:rPr lang="zh-CN" altLang="en-US" dirty="0"/>
              <a:t>运行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Spark</a:t>
            </a:r>
            <a:r>
              <a:rPr lang="zh-CN" altLang="en-US" dirty="0"/>
              <a:t>的架构实现了资源管理和作业管理两大功能的分离</a:t>
            </a:r>
            <a:endParaRPr lang="en-US" altLang="zh-CN" dirty="0"/>
          </a:p>
          <a:p>
            <a:pPr lvl="1"/>
            <a:r>
              <a:rPr lang="en-US" altLang="zh-CN" dirty="0"/>
              <a:t>Cluster Manager</a:t>
            </a:r>
            <a:r>
              <a:rPr lang="zh-CN" altLang="en-US" dirty="0"/>
              <a:t>负责集群资源管理</a:t>
            </a:r>
            <a:endParaRPr lang="en-US" altLang="zh-CN" dirty="0"/>
          </a:p>
          <a:p>
            <a:pPr lvl="1"/>
            <a:r>
              <a:rPr lang="en-US" altLang="zh-CN" dirty="0"/>
              <a:t>Driver</a:t>
            </a:r>
            <a:r>
              <a:rPr lang="zh-CN" altLang="en-US" dirty="0"/>
              <a:t>负责作业管理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77456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8E7EE-507D-4F32-B03F-D28EE5A3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Standalone</a:t>
            </a:r>
            <a:r>
              <a:rPr lang="zh-CN" altLang="en-US" dirty="0"/>
              <a:t>架构图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42E6DD9-D063-46CB-B05B-DA060805D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E68726-0039-416B-B900-74FC2E958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225A1E-62BC-488D-8313-4A6E77DF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84" y="1382102"/>
            <a:ext cx="7895432" cy="474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5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架构图比较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625816"/>
              </p:ext>
            </p:extLst>
          </p:nvPr>
        </p:nvGraphicFramePr>
        <p:xfrm>
          <a:off x="762000" y="1905000"/>
          <a:ext cx="74676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88700271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4086619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</a:rPr>
                        <a:t>Standalone</a:t>
                      </a:r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架构图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抽象架构图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5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err="1"/>
                        <a:t>SparkSubmit</a:t>
                      </a:r>
                      <a:r>
                        <a:rPr lang="en-US" altLang="zh-CN" sz="2800" dirty="0"/>
                        <a:t> (Client)</a:t>
                      </a:r>
                      <a:endParaRPr lang="zh-CN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/</a:t>
                      </a:r>
                      <a:endParaRPr lang="zh-CN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076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33CC"/>
                          </a:solidFill>
                        </a:rPr>
                        <a:t>Master</a:t>
                      </a:r>
                      <a:endParaRPr lang="zh-CN" altLang="en-US" sz="2800" dirty="0">
                        <a:solidFill>
                          <a:srgbClr val="0033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0033CC"/>
                          </a:solidFill>
                        </a:rPr>
                        <a:t>Cluster Manager</a:t>
                      </a:r>
                      <a:endParaRPr lang="zh-CN" altLang="en-US" sz="2800" dirty="0">
                        <a:solidFill>
                          <a:srgbClr val="0033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58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rgbClr val="0033CC"/>
                          </a:solidFill>
                        </a:rPr>
                        <a:t>Worker</a:t>
                      </a:r>
                      <a:endParaRPr lang="zh-CN" altLang="en-US" sz="2800" dirty="0">
                        <a:solidFill>
                          <a:srgbClr val="0033CC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6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/>
                        <a:t>CoarseGrained</a:t>
                      </a:r>
                      <a:endParaRPr lang="en-US" altLang="zh-CN" sz="28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/>
                        <a:t>ExecutorBackend</a:t>
                      </a:r>
                      <a:endParaRPr lang="zh-CN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Executor</a:t>
                      </a:r>
                      <a:endParaRPr lang="zh-CN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50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olidFill>
                            <a:srgbClr val="7030A0"/>
                          </a:solidFill>
                        </a:rPr>
                        <a:t>物理节点（从节点）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rgbClr val="7030A0"/>
                          </a:solidFill>
                        </a:rPr>
                        <a:t>Worker Node</a:t>
                      </a:r>
                      <a:endParaRPr lang="zh-CN" altLang="en-US" sz="280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34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solidFill>
                            <a:srgbClr val="FF0000"/>
                          </a:solidFill>
                        </a:rPr>
                        <a:t>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/>
                        <a:t>Driver</a:t>
                      </a:r>
                      <a:endParaRPr lang="zh-CN" alt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318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990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Standalone</a:t>
            </a:r>
            <a:r>
              <a:rPr lang="zh-CN" altLang="en-US" dirty="0"/>
              <a:t>中的</a:t>
            </a:r>
            <a:r>
              <a:rPr lang="en-US" altLang="zh-CN" dirty="0"/>
              <a:t>Driver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逻辑上，</a:t>
            </a:r>
            <a:r>
              <a:rPr lang="en-US" altLang="zh-CN" dirty="0"/>
              <a:t>Driver</a:t>
            </a:r>
            <a:r>
              <a:rPr lang="zh-CN" altLang="en-US" dirty="0"/>
              <a:t>独立于主节点、从节点以及客户端</a:t>
            </a:r>
            <a:endParaRPr lang="en-US" altLang="zh-CN" dirty="0"/>
          </a:p>
          <a:p>
            <a:r>
              <a:rPr lang="zh-CN" altLang="en-US" dirty="0"/>
              <a:t>但根据应用程序的</a:t>
            </a:r>
            <a:r>
              <a:rPr lang="en-US" altLang="zh-CN" dirty="0"/>
              <a:t>Client</a:t>
            </a:r>
            <a:r>
              <a:rPr lang="zh-CN" altLang="en-US" dirty="0"/>
              <a:t>或</a:t>
            </a:r>
            <a:r>
              <a:rPr lang="en-US" altLang="zh-CN" dirty="0"/>
              <a:t>Cluster</a:t>
            </a:r>
            <a:r>
              <a:rPr lang="zh-CN" altLang="en-US" dirty="0"/>
              <a:t>运行方式，</a:t>
            </a:r>
            <a:r>
              <a:rPr lang="en-US" altLang="zh-CN" dirty="0"/>
              <a:t>Driver</a:t>
            </a:r>
            <a:r>
              <a:rPr lang="zh-CN" altLang="en-US" dirty="0"/>
              <a:t>会以不同的形式存在</a:t>
            </a:r>
            <a:endParaRPr lang="en-US" altLang="zh-CN" dirty="0"/>
          </a:p>
          <a:p>
            <a:pPr lvl="1"/>
            <a:r>
              <a:rPr lang="en-US" altLang="zh-CN" dirty="0"/>
              <a:t>Client</a:t>
            </a:r>
            <a:r>
              <a:rPr lang="zh-CN" altLang="en-US" dirty="0"/>
              <a:t>方式</a:t>
            </a:r>
            <a:r>
              <a:rPr lang="en-US" altLang="zh-CN" dirty="0"/>
              <a:t>: Driver</a:t>
            </a:r>
            <a:r>
              <a:rPr lang="zh-CN" altLang="en-US" dirty="0"/>
              <a:t>和客户端以同一个进程存在</a:t>
            </a:r>
            <a:endParaRPr lang="en-US" altLang="zh-CN" dirty="0"/>
          </a:p>
          <a:p>
            <a:pPr lvl="1"/>
            <a:r>
              <a:rPr lang="en-US" altLang="zh-CN" dirty="0"/>
              <a:t>Cluster</a:t>
            </a:r>
            <a:r>
              <a:rPr lang="zh-CN" altLang="en-US" dirty="0"/>
              <a:t>方式</a:t>
            </a:r>
            <a:r>
              <a:rPr lang="en-US" altLang="zh-CN" dirty="0"/>
              <a:t>: </a:t>
            </a:r>
            <a:r>
              <a:rPr lang="zh-CN" altLang="en-US" dirty="0"/>
              <a:t>系统将由某一</a:t>
            </a:r>
            <a:r>
              <a:rPr lang="en-US" altLang="zh-CN" dirty="0"/>
              <a:t>Worker</a:t>
            </a:r>
            <a:r>
              <a:rPr lang="zh-CN" altLang="en-US" dirty="0"/>
              <a:t>启动一个进程作为</a:t>
            </a:r>
            <a:r>
              <a:rPr lang="en-US" altLang="zh-CN" dirty="0"/>
              <a:t>Driver</a:t>
            </a:r>
            <a:endParaRPr lang="zh-CN" altLang="en-US" dirty="0"/>
          </a:p>
          <a:p>
            <a:r>
              <a:rPr lang="zh-CN" altLang="en-US" dirty="0"/>
              <a:t>客户端提交应用程序时可以选择</a:t>
            </a:r>
            <a:r>
              <a:rPr lang="en-US" altLang="zh-CN" dirty="0"/>
              <a:t>Client</a:t>
            </a:r>
            <a:r>
              <a:rPr lang="zh-CN" altLang="en-US" dirty="0"/>
              <a:t>或</a:t>
            </a:r>
            <a:r>
              <a:rPr lang="en-US" altLang="zh-CN" dirty="0"/>
              <a:t>Cluster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2299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zh-CN" dirty="0"/>
              <a:t>简介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2013</a:t>
            </a:r>
            <a:r>
              <a:rPr lang="zh-CN" altLang="zh-CN" dirty="0"/>
              <a:t>年</a:t>
            </a:r>
            <a:r>
              <a:rPr lang="en-US" altLang="zh-CN" dirty="0"/>
              <a:t>Spark</a:t>
            </a:r>
            <a:r>
              <a:rPr lang="zh-CN" altLang="zh-CN" dirty="0"/>
              <a:t>加入</a:t>
            </a:r>
            <a:r>
              <a:rPr lang="en-US" altLang="zh-CN" dirty="0"/>
              <a:t>Apache</a:t>
            </a:r>
            <a:r>
              <a:rPr lang="zh-CN" altLang="zh-CN" dirty="0"/>
              <a:t>孵化器项目后发展迅猛</a:t>
            </a:r>
            <a:endParaRPr lang="en-US" altLang="zh-CN" dirty="0"/>
          </a:p>
          <a:p>
            <a:r>
              <a:rPr lang="en-US" altLang="zh-CN" dirty="0"/>
              <a:t>Spark</a:t>
            </a:r>
            <a:r>
              <a:rPr lang="zh-CN" altLang="en-US" dirty="0"/>
              <a:t>在</a:t>
            </a:r>
            <a:r>
              <a:rPr lang="en-US" altLang="zh-CN" dirty="0"/>
              <a:t>2014</a:t>
            </a:r>
            <a:r>
              <a:rPr lang="zh-CN" altLang="en-US" dirty="0"/>
              <a:t>年打破了</a:t>
            </a:r>
            <a:r>
              <a:rPr lang="en-US" altLang="zh-CN" dirty="0"/>
              <a:t>Hadoop</a:t>
            </a:r>
            <a:r>
              <a:rPr lang="zh-CN" altLang="en-US" dirty="0"/>
              <a:t>保持的基准排序纪录</a:t>
            </a:r>
            <a:endParaRPr lang="en-US" altLang="zh-CN" dirty="0"/>
          </a:p>
          <a:p>
            <a:pPr lvl="1"/>
            <a:r>
              <a:rPr lang="en-US" altLang="zh-CN" dirty="0"/>
              <a:t>Spark/206</a:t>
            </a:r>
            <a:r>
              <a:rPr lang="zh-CN" altLang="en-US" dirty="0"/>
              <a:t>个节点</a:t>
            </a:r>
            <a:r>
              <a:rPr lang="en-US" altLang="zh-CN" dirty="0"/>
              <a:t>/23</a:t>
            </a:r>
            <a:r>
              <a:rPr lang="zh-CN" altLang="en-US" dirty="0"/>
              <a:t>分钟</a:t>
            </a:r>
            <a:r>
              <a:rPr lang="en-US" altLang="zh-CN" dirty="0"/>
              <a:t>/100TB</a:t>
            </a:r>
            <a:r>
              <a:rPr lang="zh-CN" altLang="en-US" dirty="0"/>
              <a:t>数据</a:t>
            </a:r>
            <a:endParaRPr lang="en-US" altLang="zh-CN" dirty="0"/>
          </a:p>
          <a:p>
            <a:pPr lvl="1"/>
            <a:r>
              <a:rPr lang="en-US" altLang="zh-CN" dirty="0"/>
              <a:t>Hadoop/2000</a:t>
            </a:r>
            <a:r>
              <a:rPr lang="zh-CN" altLang="en-US" dirty="0"/>
              <a:t>个节点</a:t>
            </a:r>
            <a:r>
              <a:rPr lang="en-US" altLang="zh-CN" dirty="0"/>
              <a:t>/72</a:t>
            </a:r>
            <a:r>
              <a:rPr lang="zh-CN" altLang="en-US" dirty="0"/>
              <a:t>分钟</a:t>
            </a:r>
            <a:r>
              <a:rPr lang="en-US" altLang="zh-CN" dirty="0"/>
              <a:t>/100TB</a:t>
            </a:r>
            <a:r>
              <a:rPr lang="zh-CN" altLang="en-US" dirty="0"/>
              <a:t>数据</a:t>
            </a:r>
            <a:endParaRPr lang="en-US" altLang="zh-CN" dirty="0"/>
          </a:p>
          <a:p>
            <a:pPr lvl="1"/>
            <a:r>
              <a:rPr lang="en-US" altLang="zh-CN" dirty="0"/>
              <a:t>Spark</a:t>
            </a:r>
            <a:r>
              <a:rPr lang="zh-CN" altLang="en-US" dirty="0"/>
              <a:t>用十分之一的计算资源，获得了比</a:t>
            </a:r>
            <a:r>
              <a:rPr lang="en-US" altLang="zh-CN" dirty="0"/>
              <a:t>Hadoop</a:t>
            </a:r>
            <a:r>
              <a:rPr lang="zh-CN" altLang="en-US" dirty="0"/>
              <a:t>快</a:t>
            </a:r>
            <a:r>
              <a:rPr lang="en-US" altLang="zh-CN" dirty="0"/>
              <a:t>3</a:t>
            </a:r>
            <a:r>
              <a:rPr lang="zh-CN" altLang="en-US" dirty="0"/>
              <a:t>倍的速度</a:t>
            </a:r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2978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Standalone Client</a:t>
            </a:r>
            <a:r>
              <a:rPr lang="zh-CN" altLang="en-US" dirty="0"/>
              <a:t>模式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en-US" altLang="zh-CN" dirty="0"/>
              <a:t>Driver</a:t>
            </a:r>
            <a:r>
              <a:rPr lang="zh-CN" altLang="en-US" dirty="0"/>
              <a:t>和客户端以同一个进程存在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133600"/>
            <a:ext cx="6453490" cy="41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75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Standalone Cluster</a:t>
            </a:r>
            <a:r>
              <a:rPr lang="zh-CN" altLang="en-US" dirty="0"/>
              <a:t>模式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某一</a:t>
            </a:r>
            <a:r>
              <a:rPr lang="en-US" altLang="zh-CN" dirty="0"/>
              <a:t>Worker</a:t>
            </a:r>
            <a:r>
              <a:rPr lang="zh-CN" altLang="en-US" dirty="0"/>
              <a:t>启动一个名为</a:t>
            </a:r>
            <a:r>
              <a:rPr lang="en-US" altLang="zh-CN" dirty="0" err="1"/>
              <a:t>DriverWrapper</a:t>
            </a:r>
            <a:r>
              <a:rPr lang="zh-CN" altLang="en-US" dirty="0"/>
              <a:t>的进程作为</a:t>
            </a:r>
            <a:r>
              <a:rPr lang="en-US" altLang="zh-CN" dirty="0"/>
              <a:t>Driver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04" y="2362200"/>
            <a:ext cx="5578191" cy="396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3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 vs. </a:t>
            </a:r>
            <a:r>
              <a:rPr lang="en-US" altLang="zh-CN" dirty="0" err="1"/>
              <a:t>MapReduce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二者架构比较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790851"/>
              </p:ext>
            </p:extLst>
          </p:nvPr>
        </p:nvGraphicFramePr>
        <p:xfrm>
          <a:off x="905714" y="1981200"/>
          <a:ext cx="7332571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632928371"/>
                    </a:ext>
                  </a:extLst>
                </a:gridCol>
                <a:gridCol w="320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tx1"/>
                          </a:solidFill>
                        </a:rPr>
                        <a:t>MapReduce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Spark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系统进程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JobTracker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Master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/>
                        <a:t>TaskTracker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Worker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Child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33CC"/>
                          </a:solidFill>
                        </a:rPr>
                        <a:t>CoarseGrained</a:t>
                      </a:r>
                      <a:endParaRPr lang="en-US" altLang="zh-CN" sz="2400" dirty="0">
                        <a:solidFill>
                          <a:srgbClr val="0033CC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>
                          <a:solidFill>
                            <a:srgbClr val="0033CC"/>
                          </a:solidFill>
                        </a:rPr>
                        <a:t>ExecutorBackend</a:t>
                      </a:r>
                      <a:endParaRPr lang="zh-CN" altLang="en-US" sz="2400" dirty="0">
                        <a:solidFill>
                          <a:srgbClr val="0033C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4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工作线程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/</a:t>
                      </a:r>
                      <a:endParaRPr lang="zh-CN" alt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Task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36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任务代码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Task</a:t>
                      </a:r>
                      <a:endParaRPr lang="zh-CN" alt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56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基础接口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map/reduce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RDD API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911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036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体系架构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架构图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应用程序执行流程</a:t>
            </a:r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222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抽象执行流程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A0E7CA5-2667-4945-B809-61277909C6AA}"/>
              </a:ext>
            </a:extLst>
          </p:cNvPr>
          <p:cNvSpPr/>
          <p:nvPr/>
        </p:nvSpPr>
        <p:spPr>
          <a:xfrm>
            <a:off x="781964" y="3728520"/>
            <a:ext cx="1633064" cy="57040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Driver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SparkContext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33E02A7-F803-4E5B-84A6-1735412D107E}"/>
              </a:ext>
            </a:extLst>
          </p:cNvPr>
          <p:cNvSpPr/>
          <p:nvPr/>
        </p:nvSpPr>
        <p:spPr>
          <a:xfrm>
            <a:off x="2874882" y="3729807"/>
            <a:ext cx="1649767" cy="572610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11896FD-0017-4015-84C0-789A81295B16}"/>
              </a:ext>
            </a:extLst>
          </p:cNvPr>
          <p:cNvSpPr/>
          <p:nvPr/>
        </p:nvSpPr>
        <p:spPr>
          <a:xfrm>
            <a:off x="5472437" y="1676400"/>
            <a:ext cx="2095130" cy="1767627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A158272-F7B3-4B20-A832-CECE1CDFE820}"/>
              </a:ext>
            </a:extLst>
          </p:cNvPr>
          <p:cNvSpPr/>
          <p:nvPr/>
        </p:nvSpPr>
        <p:spPr>
          <a:xfrm>
            <a:off x="5664046" y="2231792"/>
            <a:ext cx="1711911" cy="103601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8EB9CED-FC78-4DE5-96CE-48F0E43B91C8}"/>
              </a:ext>
            </a:extLst>
          </p:cNvPr>
          <p:cNvSpPr txBox="1"/>
          <p:nvPr/>
        </p:nvSpPr>
        <p:spPr>
          <a:xfrm>
            <a:off x="6007596" y="2246718"/>
            <a:ext cx="107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Executor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00D87C8-A61C-4132-9B0B-FDB7EDBCFF5E}"/>
              </a:ext>
            </a:extLst>
          </p:cNvPr>
          <p:cNvCxnSpPr>
            <a:cxnSpLocks/>
          </p:cNvCxnSpPr>
          <p:nvPr/>
        </p:nvCxnSpPr>
        <p:spPr>
          <a:xfrm flipV="1">
            <a:off x="4524649" y="3162108"/>
            <a:ext cx="947788" cy="5664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BFB8A56F-F14B-4916-A38E-04DE709B0A52}"/>
              </a:ext>
            </a:extLst>
          </p:cNvPr>
          <p:cNvSpPr/>
          <p:nvPr/>
        </p:nvSpPr>
        <p:spPr>
          <a:xfrm>
            <a:off x="5677552" y="1713787"/>
            <a:ext cx="1711911" cy="4802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Worker Node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: 圆角 10">
            <a:extLst>
              <a:ext uri="{FF2B5EF4-FFF2-40B4-BE49-F238E27FC236}">
                <a16:creationId xmlns:a16="http://schemas.microsoft.com/office/drawing/2014/main" id="{79BDD17F-5C73-404E-8C06-05F0CC5E1B01}"/>
              </a:ext>
            </a:extLst>
          </p:cNvPr>
          <p:cNvSpPr/>
          <p:nvPr/>
        </p:nvSpPr>
        <p:spPr>
          <a:xfrm>
            <a:off x="5748997" y="2726787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矩形: 圆角 11">
            <a:extLst>
              <a:ext uri="{FF2B5EF4-FFF2-40B4-BE49-F238E27FC236}">
                <a16:creationId xmlns:a16="http://schemas.microsoft.com/office/drawing/2014/main" id="{46D56014-2E79-4B2A-A081-BDA239813CCA}"/>
              </a:ext>
            </a:extLst>
          </p:cNvPr>
          <p:cNvSpPr/>
          <p:nvPr/>
        </p:nvSpPr>
        <p:spPr>
          <a:xfrm>
            <a:off x="6575424" y="2726787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D8F184B-1B51-4F29-A554-EFBDEBA9DDEE}"/>
              </a:ext>
            </a:extLst>
          </p:cNvPr>
          <p:cNvSpPr/>
          <p:nvPr/>
        </p:nvSpPr>
        <p:spPr>
          <a:xfrm>
            <a:off x="5478357" y="4584570"/>
            <a:ext cx="2095130" cy="1795397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6D5C4F-EF04-4EDA-8225-30A8C7AA9EBC}"/>
              </a:ext>
            </a:extLst>
          </p:cNvPr>
          <p:cNvSpPr/>
          <p:nvPr/>
        </p:nvSpPr>
        <p:spPr>
          <a:xfrm>
            <a:off x="5654524" y="5163850"/>
            <a:ext cx="1711911" cy="103601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2D7B457-D14D-445B-8F91-CF828E24E5B6}"/>
              </a:ext>
            </a:extLst>
          </p:cNvPr>
          <p:cNvSpPr txBox="1"/>
          <p:nvPr/>
        </p:nvSpPr>
        <p:spPr>
          <a:xfrm>
            <a:off x="5998074" y="5178776"/>
            <a:ext cx="107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Executor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6F2A9C5-4708-495F-A544-5EF6723F5081}"/>
              </a:ext>
            </a:extLst>
          </p:cNvPr>
          <p:cNvSpPr/>
          <p:nvPr/>
        </p:nvSpPr>
        <p:spPr>
          <a:xfrm>
            <a:off x="5664046" y="4637730"/>
            <a:ext cx="1711911" cy="48024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Worker Node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矩形: 圆角 16">
            <a:extLst>
              <a:ext uri="{FF2B5EF4-FFF2-40B4-BE49-F238E27FC236}">
                <a16:creationId xmlns:a16="http://schemas.microsoft.com/office/drawing/2014/main" id="{0078E39A-80B5-4C54-9907-9370EB43D702}"/>
              </a:ext>
            </a:extLst>
          </p:cNvPr>
          <p:cNvSpPr/>
          <p:nvPr/>
        </p:nvSpPr>
        <p:spPr>
          <a:xfrm>
            <a:off x="5739475" y="5658845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矩形: 圆角 17">
            <a:extLst>
              <a:ext uri="{FF2B5EF4-FFF2-40B4-BE49-F238E27FC236}">
                <a16:creationId xmlns:a16="http://schemas.microsoft.com/office/drawing/2014/main" id="{D073ED50-8FC7-487E-B871-B76F5A516515}"/>
              </a:ext>
            </a:extLst>
          </p:cNvPr>
          <p:cNvSpPr/>
          <p:nvPr/>
        </p:nvSpPr>
        <p:spPr>
          <a:xfrm>
            <a:off x="6565902" y="5658845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9" name="连接符: 曲线 18">
            <a:extLst>
              <a:ext uri="{FF2B5EF4-FFF2-40B4-BE49-F238E27FC236}">
                <a16:creationId xmlns:a16="http://schemas.microsoft.com/office/drawing/2014/main" id="{45B3F2A9-A1A4-40A3-8F96-145A2B1715DE}"/>
              </a:ext>
            </a:extLst>
          </p:cNvPr>
          <p:cNvCxnSpPr>
            <a:cxnSpLocks/>
            <a:stCxn id="44" idx="3"/>
            <a:endCxn id="37" idx="3"/>
          </p:cNvCxnSpPr>
          <p:nvPr/>
        </p:nvCxnSpPr>
        <p:spPr>
          <a:xfrm flipV="1">
            <a:off x="7366435" y="2749797"/>
            <a:ext cx="9522" cy="2932058"/>
          </a:xfrm>
          <a:prstGeom prst="curvedConnector3">
            <a:avLst>
              <a:gd name="adj1" fmla="val 4828765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0D444F2-3BBA-41EF-8C07-C27AA6F27A19}"/>
              </a:ext>
            </a:extLst>
          </p:cNvPr>
          <p:cNvCxnSpPr>
            <a:cxnSpLocks/>
          </p:cNvCxnSpPr>
          <p:nvPr/>
        </p:nvCxnSpPr>
        <p:spPr>
          <a:xfrm>
            <a:off x="4524649" y="4298923"/>
            <a:ext cx="947788" cy="63483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9B30603-D8F7-471F-A753-D8B0D8202D98}"/>
              </a:ext>
            </a:extLst>
          </p:cNvPr>
          <p:cNvSpPr txBox="1"/>
          <p:nvPr/>
        </p:nvSpPr>
        <p:spPr>
          <a:xfrm>
            <a:off x="310104" y="3822570"/>
            <a:ext cx="455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FA188F2D-573A-4881-91FD-DFA45D25B8C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415028" y="4013722"/>
            <a:ext cx="459854" cy="239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335CF263-247B-4A11-926B-4850A8B2CE16}"/>
              </a:ext>
            </a:extLst>
          </p:cNvPr>
          <p:cNvSpPr txBox="1"/>
          <p:nvPr/>
        </p:nvSpPr>
        <p:spPr>
          <a:xfrm>
            <a:off x="2401454" y="3644390"/>
            <a:ext cx="41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(2)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9EFF104-ECF6-4EC5-8B59-6FE2A18E765C}"/>
              </a:ext>
            </a:extLst>
          </p:cNvPr>
          <p:cNvSpPr txBox="1"/>
          <p:nvPr/>
        </p:nvSpPr>
        <p:spPr>
          <a:xfrm>
            <a:off x="4667316" y="3117720"/>
            <a:ext cx="46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5" name="连接符: 曲线 26">
            <a:extLst>
              <a:ext uri="{FF2B5EF4-FFF2-40B4-BE49-F238E27FC236}">
                <a16:creationId xmlns:a16="http://schemas.microsoft.com/office/drawing/2014/main" id="{50AAC4EC-F933-4B62-A678-24C12E8EA6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42178" y="916174"/>
            <a:ext cx="1341087" cy="4283606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56" name="连接符: 曲线 27">
            <a:extLst>
              <a:ext uri="{FF2B5EF4-FFF2-40B4-BE49-F238E27FC236}">
                <a16:creationId xmlns:a16="http://schemas.microsoft.com/office/drawing/2014/main" id="{E7A3EFC9-8E2A-433A-9777-D8E5FB577BA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44549" y="2825293"/>
            <a:ext cx="1345867" cy="4293128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7A89EA90-BF03-4887-8F59-742113110F63}"/>
              </a:ext>
            </a:extLst>
          </p:cNvPr>
          <p:cNvSpPr txBox="1"/>
          <p:nvPr/>
        </p:nvSpPr>
        <p:spPr>
          <a:xfrm>
            <a:off x="3098308" y="2258269"/>
            <a:ext cx="48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56DDC07-6646-46E6-94B4-9F74DCC25166}"/>
              </a:ext>
            </a:extLst>
          </p:cNvPr>
          <p:cNvSpPr txBox="1"/>
          <p:nvPr/>
        </p:nvSpPr>
        <p:spPr>
          <a:xfrm>
            <a:off x="4672903" y="4520038"/>
            <a:ext cx="47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(3)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42D0B21-37BE-43C8-AF52-78A7842CF54E}"/>
              </a:ext>
            </a:extLst>
          </p:cNvPr>
          <p:cNvSpPr txBox="1"/>
          <p:nvPr/>
        </p:nvSpPr>
        <p:spPr>
          <a:xfrm>
            <a:off x="3098308" y="5358238"/>
            <a:ext cx="48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(4)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79236A4-002B-4918-9745-9FAA18FEE2B0}"/>
              </a:ext>
            </a:extLst>
          </p:cNvPr>
          <p:cNvSpPr txBox="1"/>
          <p:nvPr/>
        </p:nvSpPr>
        <p:spPr>
          <a:xfrm>
            <a:off x="6297841" y="2938966"/>
            <a:ext cx="46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22D9856-8E86-47E8-820D-8CF8B5972562}"/>
              </a:ext>
            </a:extLst>
          </p:cNvPr>
          <p:cNvSpPr txBox="1"/>
          <p:nvPr/>
        </p:nvSpPr>
        <p:spPr>
          <a:xfrm>
            <a:off x="6291542" y="5871024"/>
            <a:ext cx="41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(5)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5A13C95-C2BF-491B-8D1E-26EB947E39F3}"/>
              </a:ext>
            </a:extLst>
          </p:cNvPr>
          <p:cNvSpPr txBox="1"/>
          <p:nvPr/>
        </p:nvSpPr>
        <p:spPr>
          <a:xfrm>
            <a:off x="2832570" y="3829056"/>
            <a:ext cx="17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Cluster Manager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1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54" grpId="0"/>
      <p:bldP spid="57" grpId="0"/>
      <p:bldP spid="58" grpId="0"/>
      <p:bldP spid="59" grpId="0"/>
      <p:bldP spid="60" grpId="0"/>
      <p:bldP spid="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应用程序执行流程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启动</a:t>
            </a:r>
            <a:r>
              <a:rPr lang="en-US" altLang="zh-CN" dirty="0"/>
              <a:t>Driver</a:t>
            </a:r>
            <a:r>
              <a:rPr lang="zh-CN" altLang="en-US" dirty="0"/>
              <a:t>，以</a:t>
            </a:r>
            <a:r>
              <a:rPr lang="en-US" altLang="zh-CN" dirty="0"/>
              <a:t>Standalone</a:t>
            </a:r>
            <a:r>
              <a:rPr lang="zh-CN" altLang="en-US" dirty="0"/>
              <a:t>模式为例</a:t>
            </a:r>
            <a:endParaRPr lang="en-US" altLang="zh-CN" dirty="0"/>
          </a:p>
          <a:p>
            <a:pPr lvl="1"/>
            <a:r>
              <a:rPr lang="zh-CN" altLang="en-US" dirty="0"/>
              <a:t>如果使用</a:t>
            </a:r>
            <a:r>
              <a:rPr lang="en-US" altLang="zh-CN" dirty="0"/>
              <a:t>Client</a:t>
            </a:r>
            <a:r>
              <a:rPr lang="zh-CN" altLang="en-US" dirty="0"/>
              <a:t>部署方式，客户端直接启动</a:t>
            </a:r>
            <a:r>
              <a:rPr lang="en-US" altLang="zh-CN" dirty="0"/>
              <a:t>Driver</a:t>
            </a:r>
            <a:r>
              <a:rPr lang="zh-CN" altLang="en-US" dirty="0"/>
              <a:t>，并向</a:t>
            </a:r>
            <a:r>
              <a:rPr lang="en-US" altLang="zh-CN" dirty="0"/>
              <a:t>Master</a:t>
            </a:r>
            <a:r>
              <a:rPr lang="zh-CN" altLang="en-US" dirty="0"/>
              <a:t>注册</a:t>
            </a:r>
            <a:endParaRPr lang="en-US" altLang="zh-CN" dirty="0"/>
          </a:p>
          <a:p>
            <a:pPr lvl="1"/>
            <a:r>
              <a:rPr lang="zh-CN" altLang="en-US" dirty="0"/>
              <a:t>如果使用</a:t>
            </a:r>
            <a:r>
              <a:rPr lang="en-US" altLang="zh-CN" dirty="0"/>
              <a:t>Cluster</a:t>
            </a:r>
            <a:r>
              <a:rPr lang="zh-CN" altLang="en-US" dirty="0"/>
              <a:t>部署方式，客户端将应用程序提交给</a:t>
            </a:r>
            <a:r>
              <a:rPr lang="en-US" altLang="zh-CN" dirty="0"/>
              <a:t>Master</a:t>
            </a:r>
            <a:r>
              <a:rPr lang="zh-CN" altLang="en-US" dirty="0"/>
              <a:t>，由</a:t>
            </a:r>
            <a:r>
              <a:rPr lang="en-US" altLang="zh-CN" dirty="0"/>
              <a:t>Master</a:t>
            </a:r>
            <a:r>
              <a:rPr lang="zh-CN" altLang="en-US" dirty="0"/>
              <a:t>选择一个</a:t>
            </a:r>
            <a:r>
              <a:rPr lang="en-US" altLang="zh-CN" dirty="0"/>
              <a:t>Worker</a:t>
            </a:r>
            <a:r>
              <a:rPr lang="zh-CN" altLang="en-US" dirty="0"/>
              <a:t>启动</a:t>
            </a:r>
            <a:r>
              <a:rPr lang="en-US" altLang="zh-CN" dirty="0"/>
              <a:t>Driver</a:t>
            </a:r>
            <a:r>
              <a:rPr lang="zh-CN" altLang="en-US" dirty="0"/>
              <a:t>进程</a:t>
            </a:r>
            <a:r>
              <a:rPr lang="en-US" altLang="zh-CN" dirty="0"/>
              <a:t>(</a:t>
            </a:r>
            <a:r>
              <a:rPr lang="en-US" altLang="zh-CN" dirty="0" err="1"/>
              <a:t>DriverWrapper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构建基本运行环境，即由</a:t>
            </a:r>
            <a:r>
              <a:rPr lang="en-US" altLang="zh-CN" dirty="0"/>
              <a:t>Driver</a:t>
            </a:r>
            <a:r>
              <a:rPr lang="zh-CN" altLang="en-US" dirty="0"/>
              <a:t>创建</a:t>
            </a:r>
            <a:r>
              <a:rPr lang="en-US" altLang="zh-CN" dirty="0" err="1"/>
              <a:t>SparkContext</a:t>
            </a:r>
            <a:r>
              <a:rPr lang="zh-CN" altLang="en-US" dirty="0"/>
              <a:t>，向</a:t>
            </a:r>
            <a:r>
              <a:rPr lang="en-US" altLang="zh-CN" dirty="0"/>
              <a:t>Cluster Manager</a:t>
            </a:r>
            <a:r>
              <a:rPr lang="zh-CN" altLang="en-US" dirty="0"/>
              <a:t>进行资源申请，并由</a:t>
            </a:r>
            <a:r>
              <a:rPr lang="en-US" altLang="zh-CN" dirty="0"/>
              <a:t>Driver</a:t>
            </a:r>
            <a:r>
              <a:rPr lang="zh-CN" altLang="en-US" dirty="0"/>
              <a:t>进行任务分配和监控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3966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应用程序执行流程（续）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zh-CN" dirty="0"/>
              <a:t>Cluster Manager</a:t>
            </a:r>
            <a:r>
              <a:rPr lang="zh-CN" altLang="en-US" dirty="0"/>
              <a:t>通知工作节点启动</a:t>
            </a:r>
            <a:r>
              <a:rPr lang="en-US" altLang="zh-CN" dirty="0"/>
              <a:t>Executor</a:t>
            </a:r>
            <a:r>
              <a:rPr lang="zh-CN" altLang="en-US" dirty="0"/>
              <a:t>进程，该进程内部以多线程方式运行任务</a:t>
            </a:r>
            <a:endParaRPr lang="en-US" altLang="zh-CN" dirty="0"/>
          </a:p>
          <a:p>
            <a:pPr marL="514350" indent="-514350">
              <a:buFont typeface="+mj-lt"/>
              <a:buAutoNum type="arabicPeriod" startAt="3"/>
            </a:pPr>
            <a:r>
              <a:rPr lang="en-US" altLang="zh-CN" dirty="0"/>
              <a:t>Executor</a:t>
            </a:r>
            <a:r>
              <a:rPr lang="zh-CN" altLang="en-US" dirty="0"/>
              <a:t>进程向</a:t>
            </a:r>
            <a:r>
              <a:rPr lang="en-US" altLang="zh-CN" dirty="0"/>
              <a:t>Driver</a:t>
            </a:r>
            <a:r>
              <a:rPr lang="zh-CN" altLang="en-US" dirty="0"/>
              <a:t>注册</a:t>
            </a:r>
            <a:endParaRPr lang="en-US" altLang="zh-CN" dirty="0"/>
          </a:p>
          <a:p>
            <a:pPr marL="514350" indent="-514350">
              <a:buFont typeface="+mj-lt"/>
              <a:buAutoNum type="arabicPeriod" startAt="3"/>
            </a:pPr>
            <a:r>
              <a:rPr lang="en-US" altLang="zh-CN" dirty="0" err="1"/>
              <a:t>SparkContext</a:t>
            </a:r>
            <a:r>
              <a:rPr lang="zh-CN" altLang="en-US" dirty="0"/>
              <a:t>构建</a:t>
            </a:r>
            <a:r>
              <a:rPr lang="en-US" altLang="zh-CN" dirty="0"/>
              <a:t>DAG</a:t>
            </a:r>
            <a:r>
              <a:rPr lang="zh-CN" altLang="en-US" dirty="0"/>
              <a:t>并进行任务划分，从而交给</a:t>
            </a:r>
            <a:r>
              <a:rPr lang="en-US" altLang="zh-CN" dirty="0"/>
              <a:t>Executor</a:t>
            </a:r>
            <a:r>
              <a:rPr lang="zh-CN" altLang="en-US" dirty="0"/>
              <a:t>进程中的线程来执行任务</a:t>
            </a:r>
          </a:p>
        </p:txBody>
      </p:sp>
    </p:spTree>
    <p:extLst>
      <p:ext uri="{BB962C8B-B14F-4D97-AF65-F5344CB8AC3E}">
        <p14:creationId xmlns:p14="http://schemas.microsoft.com/office/powerpoint/2010/main" val="3384449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192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Driver</a:t>
            </a:r>
            <a:r>
              <a:rPr lang="zh-CN" altLang="en-US" dirty="0"/>
              <a:t>内部工作过程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723A00-9C2E-FE49-B337-07F70650FD78}"/>
              </a:ext>
            </a:extLst>
          </p:cNvPr>
          <p:cNvSpPr/>
          <p:nvPr/>
        </p:nvSpPr>
        <p:spPr>
          <a:xfrm>
            <a:off x="3784965" y="3606586"/>
            <a:ext cx="1649767" cy="572610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D0174A-69B6-F545-A412-373B08B506F0}"/>
              </a:ext>
            </a:extLst>
          </p:cNvPr>
          <p:cNvSpPr/>
          <p:nvPr/>
        </p:nvSpPr>
        <p:spPr>
          <a:xfrm>
            <a:off x="5913345" y="1544833"/>
            <a:ext cx="2095130" cy="1767627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A7A00B-C248-5C45-9256-6CA9B2D8028A}"/>
              </a:ext>
            </a:extLst>
          </p:cNvPr>
          <p:cNvSpPr/>
          <p:nvPr/>
        </p:nvSpPr>
        <p:spPr>
          <a:xfrm>
            <a:off x="6104954" y="2100225"/>
            <a:ext cx="1711911" cy="103601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BC767-E335-5B42-8AE4-C6FC8780BE46}"/>
              </a:ext>
            </a:extLst>
          </p:cNvPr>
          <p:cNvSpPr txBox="1"/>
          <p:nvPr/>
        </p:nvSpPr>
        <p:spPr>
          <a:xfrm>
            <a:off x="6448504" y="2115151"/>
            <a:ext cx="107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Executor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94FDFAB-AE18-9346-8E85-6B2C49E7FCB8}"/>
              </a:ext>
            </a:extLst>
          </p:cNvPr>
          <p:cNvCxnSpPr>
            <a:cxnSpLocks/>
          </p:cNvCxnSpPr>
          <p:nvPr/>
        </p:nvCxnSpPr>
        <p:spPr>
          <a:xfrm flipV="1">
            <a:off x="4965557" y="3030541"/>
            <a:ext cx="947788" cy="5664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2E636BA-5E6B-1B44-8069-CCAB7AD8F7E2}"/>
              </a:ext>
            </a:extLst>
          </p:cNvPr>
          <p:cNvSpPr/>
          <p:nvPr/>
        </p:nvSpPr>
        <p:spPr>
          <a:xfrm>
            <a:off x="6118460" y="1582220"/>
            <a:ext cx="1711911" cy="4802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Worker Node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79F9441-2114-4A49-AE0E-F6CAFDFB550B}"/>
              </a:ext>
            </a:extLst>
          </p:cNvPr>
          <p:cNvSpPr/>
          <p:nvPr/>
        </p:nvSpPr>
        <p:spPr>
          <a:xfrm>
            <a:off x="6189905" y="2595220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A4A0CD3-D01C-7343-87FE-AF365CFDB6FB}"/>
              </a:ext>
            </a:extLst>
          </p:cNvPr>
          <p:cNvSpPr/>
          <p:nvPr/>
        </p:nvSpPr>
        <p:spPr>
          <a:xfrm>
            <a:off x="7016332" y="2595220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D63A12-1EA9-FE4D-A96C-E9C657FF8490}"/>
              </a:ext>
            </a:extLst>
          </p:cNvPr>
          <p:cNvSpPr/>
          <p:nvPr/>
        </p:nvSpPr>
        <p:spPr>
          <a:xfrm>
            <a:off x="5919265" y="4453003"/>
            <a:ext cx="2095130" cy="1795397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1D15AA-96BA-D245-9D4E-2058F8D98EFB}"/>
              </a:ext>
            </a:extLst>
          </p:cNvPr>
          <p:cNvSpPr/>
          <p:nvPr/>
        </p:nvSpPr>
        <p:spPr>
          <a:xfrm>
            <a:off x="6095432" y="5032283"/>
            <a:ext cx="1711911" cy="103601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C6124D-4B16-694D-955F-497F7DCAD279}"/>
              </a:ext>
            </a:extLst>
          </p:cNvPr>
          <p:cNvSpPr txBox="1"/>
          <p:nvPr/>
        </p:nvSpPr>
        <p:spPr>
          <a:xfrm>
            <a:off x="6438982" y="5047209"/>
            <a:ext cx="107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Executor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5BE1E7-BCD3-2F46-B90F-1813EDE82904}"/>
              </a:ext>
            </a:extLst>
          </p:cNvPr>
          <p:cNvSpPr/>
          <p:nvPr/>
        </p:nvSpPr>
        <p:spPr>
          <a:xfrm>
            <a:off x="6104954" y="4506163"/>
            <a:ext cx="1711911" cy="4802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Worker Node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78F186A-99FF-A74F-9990-72901390FC73}"/>
              </a:ext>
            </a:extLst>
          </p:cNvPr>
          <p:cNvSpPr/>
          <p:nvPr/>
        </p:nvSpPr>
        <p:spPr>
          <a:xfrm>
            <a:off x="6180383" y="5527278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474D80-5A97-6644-8A89-A6F06A38170E}"/>
              </a:ext>
            </a:extLst>
          </p:cNvPr>
          <p:cNvSpPr/>
          <p:nvPr/>
        </p:nvSpPr>
        <p:spPr>
          <a:xfrm>
            <a:off x="7006810" y="5527278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9">
            <a:extLst>
              <a:ext uri="{FF2B5EF4-FFF2-40B4-BE49-F238E27FC236}">
                <a16:creationId xmlns:a16="http://schemas.microsoft.com/office/drawing/2014/main" id="{4FABCC96-8966-B647-A131-66808568EE07}"/>
              </a:ext>
            </a:extLst>
          </p:cNvPr>
          <p:cNvCxnSpPr>
            <a:cxnSpLocks/>
          </p:cNvCxnSpPr>
          <p:nvPr/>
        </p:nvCxnSpPr>
        <p:spPr>
          <a:xfrm>
            <a:off x="4965557" y="4167356"/>
            <a:ext cx="947788" cy="63483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直接箭头连接符 21">
            <a:extLst>
              <a:ext uri="{FF2B5EF4-FFF2-40B4-BE49-F238E27FC236}">
                <a16:creationId xmlns:a16="http://schemas.microsoft.com/office/drawing/2014/main" id="{A0F7F5D6-B8E1-C44B-A216-CC2B9CC45394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>
            <a:off x="3000786" y="3890141"/>
            <a:ext cx="784179" cy="275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连接符: 曲线 26">
            <a:extLst>
              <a:ext uri="{FF2B5EF4-FFF2-40B4-BE49-F238E27FC236}">
                <a16:creationId xmlns:a16="http://schemas.microsoft.com/office/drawing/2014/main" id="{F5787382-2519-0947-80C1-630115AB158C}"/>
              </a:ext>
            </a:extLst>
          </p:cNvPr>
          <p:cNvCxnSpPr>
            <a:cxnSpLocks/>
          </p:cNvCxnSpPr>
          <p:nvPr/>
        </p:nvCxnSpPr>
        <p:spPr>
          <a:xfrm flipV="1">
            <a:off x="3024519" y="2255867"/>
            <a:ext cx="3070914" cy="451017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2" name="连接符: 曲线 27">
            <a:extLst>
              <a:ext uri="{FF2B5EF4-FFF2-40B4-BE49-F238E27FC236}">
                <a16:creationId xmlns:a16="http://schemas.microsoft.com/office/drawing/2014/main" id="{26BFBB7E-3C60-5141-948C-EDC888226A1B}"/>
              </a:ext>
            </a:extLst>
          </p:cNvPr>
          <p:cNvCxnSpPr>
            <a:cxnSpLocks/>
          </p:cNvCxnSpPr>
          <p:nvPr/>
        </p:nvCxnSpPr>
        <p:spPr>
          <a:xfrm>
            <a:off x="3000640" y="4848071"/>
            <a:ext cx="3104315" cy="665153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BA9DC97-D523-214D-B8F0-7A3BAE2CFC0E}"/>
              </a:ext>
            </a:extLst>
          </p:cNvPr>
          <p:cNvSpPr txBox="1"/>
          <p:nvPr/>
        </p:nvSpPr>
        <p:spPr>
          <a:xfrm>
            <a:off x="3770886" y="3705475"/>
            <a:ext cx="17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Cluster Manager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2267E1CD-AF05-7949-9F00-CB254F6F0D8D}"/>
              </a:ext>
            </a:extLst>
          </p:cNvPr>
          <p:cNvSpPr/>
          <p:nvPr/>
        </p:nvSpPr>
        <p:spPr>
          <a:xfrm>
            <a:off x="883594" y="1998240"/>
            <a:ext cx="2117192" cy="3783802"/>
          </a:xfrm>
          <a:prstGeom prst="roundRect">
            <a:avLst>
              <a:gd name="adj" fmla="val 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615B1D-CFDA-CE47-B29B-BFB352D4F409}"/>
              </a:ext>
            </a:extLst>
          </p:cNvPr>
          <p:cNvSpPr txBox="1"/>
          <p:nvPr/>
        </p:nvSpPr>
        <p:spPr>
          <a:xfrm>
            <a:off x="983163" y="1985336"/>
            <a:ext cx="195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Driver (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SparkContext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: 圆角 40">
            <a:extLst>
              <a:ext uri="{FF2B5EF4-FFF2-40B4-BE49-F238E27FC236}">
                <a16:creationId xmlns:a16="http://schemas.microsoft.com/office/drawing/2014/main" id="{54316ED1-C977-874C-85A2-53A2369824BF}"/>
              </a:ext>
            </a:extLst>
          </p:cNvPr>
          <p:cNvSpPr/>
          <p:nvPr/>
        </p:nvSpPr>
        <p:spPr>
          <a:xfrm>
            <a:off x="1031155" y="3323660"/>
            <a:ext cx="1835873" cy="450296"/>
          </a:xfrm>
          <a:prstGeom prst="roundRect">
            <a:avLst>
              <a:gd name="adj" fmla="val 0"/>
            </a:avLst>
          </a:prstGeom>
          <a:solidFill>
            <a:srgbClr val="E7E6E6"/>
          </a:solidFill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04D167-6204-6F47-A3AE-AFFF17F32AB0}"/>
              </a:ext>
            </a:extLst>
          </p:cNvPr>
          <p:cNvSpPr txBox="1"/>
          <p:nvPr/>
        </p:nvSpPr>
        <p:spPr>
          <a:xfrm>
            <a:off x="1204042" y="3363392"/>
            <a:ext cx="148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解析器</a:t>
            </a:r>
          </a:p>
        </p:txBody>
      </p:sp>
      <p:cxnSp>
        <p:nvCxnSpPr>
          <p:cNvPr id="28" name="直接箭头连接符 44">
            <a:extLst>
              <a:ext uri="{FF2B5EF4-FFF2-40B4-BE49-F238E27FC236}">
                <a16:creationId xmlns:a16="http://schemas.microsoft.com/office/drawing/2014/main" id="{CD9C223E-C0DC-BA4B-AD5F-9E656180FE1C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>
            <a:off x="1949092" y="3773956"/>
            <a:ext cx="0" cy="44062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7377085-FCC4-0E48-B54F-5E9098666505}"/>
              </a:ext>
            </a:extLst>
          </p:cNvPr>
          <p:cNvSpPr txBox="1"/>
          <p:nvPr/>
        </p:nvSpPr>
        <p:spPr>
          <a:xfrm>
            <a:off x="1316343" y="3807981"/>
            <a:ext cx="106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DAG</a:t>
            </a:r>
            <a:endParaRPr lang="zh-CN" altLang="en-US" sz="1600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51">
            <a:extLst>
              <a:ext uri="{FF2B5EF4-FFF2-40B4-BE49-F238E27FC236}">
                <a16:creationId xmlns:a16="http://schemas.microsoft.com/office/drawing/2014/main" id="{B598A588-1E44-BD4D-8817-BA56C606A0E6}"/>
              </a:ext>
            </a:extLst>
          </p:cNvPr>
          <p:cNvSpPr/>
          <p:nvPr/>
        </p:nvSpPr>
        <p:spPr>
          <a:xfrm>
            <a:off x="1014144" y="5155973"/>
            <a:ext cx="1835873" cy="475487"/>
          </a:xfrm>
          <a:prstGeom prst="roundRect">
            <a:avLst>
              <a:gd name="adj" fmla="val 0"/>
            </a:avLst>
          </a:prstGeom>
          <a:solidFill>
            <a:srgbClr val="E7E6E6"/>
          </a:solidFill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59F241D-9C81-F04C-8280-6EDA40972A58}"/>
              </a:ext>
            </a:extLst>
          </p:cNvPr>
          <p:cNvSpPr txBox="1"/>
          <p:nvPr/>
        </p:nvSpPr>
        <p:spPr>
          <a:xfrm>
            <a:off x="1283170" y="5216816"/>
            <a:ext cx="17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调度器</a:t>
            </a:r>
          </a:p>
        </p:txBody>
      </p:sp>
      <p:cxnSp>
        <p:nvCxnSpPr>
          <p:cNvPr id="32" name="直接箭头连接符 50">
            <a:extLst>
              <a:ext uri="{FF2B5EF4-FFF2-40B4-BE49-F238E27FC236}">
                <a16:creationId xmlns:a16="http://schemas.microsoft.com/office/drawing/2014/main" id="{A8152DBD-52C9-D344-91DA-A69A3350CA31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932081" y="4589398"/>
            <a:ext cx="0" cy="56657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423400C-9674-8545-A2A9-33C24259D44F}"/>
              </a:ext>
            </a:extLst>
          </p:cNvPr>
          <p:cNvSpPr txBox="1"/>
          <p:nvPr/>
        </p:nvSpPr>
        <p:spPr>
          <a:xfrm>
            <a:off x="1340267" y="4751212"/>
            <a:ext cx="2091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Stage  (</a:t>
            </a:r>
            <a:r>
              <a:rPr lang="en-US" altLang="zh-CN" sz="16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TaskSet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: 圆角 51">
            <a:extLst>
              <a:ext uri="{FF2B5EF4-FFF2-40B4-BE49-F238E27FC236}">
                <a16:creationId xmlns:a16="http://schemas.microsoft.com/office/drawing/2014/main" id="{C7C16A30-5750-EC48-8EAE-35A59EFC0CB0}"/>
              </a:ext>
            </a:extLst>
          </p:cNvPr>
          <p:cNvSpPr/>
          <p:nvPr/>
        </p:nvSpPr>
        <p:spPr>
          <a:xfrm>
            <a:off x="1031155" y="4214585"/>
            <a:ext cx="1835873" cy="475487"/>
          </a:xfrm>
          <a:prstGeom prst="roundRect">
            <a:avLst>
              <a:gd name="adj" fmla="val 0"/>
            </a:avLst>
          </a:prstGeom>
          <a:solidFill>
            <a:srgbClr val="E7E6E6"/>
          </a:solidFill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6666FE-39D9-F54C-8C16-08297636468F}"/>
              </a:ext>
            </a:extLst>
          </p:cNvPr>
          <p:cNvSpPr txBox="1"/>
          <p:nvPr/>
        </p:nvSpPr>
        <p:spPr>
          <a:xfrm>
            <a:off x="1115759" y="4251200"/>
            <a:ext cx="17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DAG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调度器</a:t>
            </a:r>
          </a:p>
        </p:txBody>
      </p:sp>
      <p:cxnSp>
        <p:nvCxnSpPr>
          <p:cNvPr id="36" name="直接箭头连接符 62">
            <a:extLst>
              <a:ext uri="{FF2B5EF4-FFF2-40B4-BE49-F238E27FC236}">
                <a16:creationId xmlns:a16="http://schemas.microsoft.com/office/drawing/2014/main" id="{0F03A4F1-90ED-C84F-BF0B-C978296782CD}"/>
              </a:ext>
            </a:extLst>
          </p:cNvPr>
          <p:cNvCxnSpPr>
            <a:cxnSpLocks/>
            <a:stCxn id="37" idx="2"/>
            <a:endCxn id="26" idx="0"/>
          </p:cNvCxnSpPr>
          <p:nvPr/>
        </p:nvCxnSpPr>
        <p:spPr>
          <a:xfrm flipH="1">
            <a:off x="1949092" y="3099262"/>
            <a:ext cx="1312" cy="2243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8CDB507-63FC-9148-BA19-39FF95D2F6EE}"/>
              </a:ext>
            </a:extLst>
          </p:cNvPr>
          <p:cNvSpPr txBox="1"/>
          <p:nvPr/>
        </p:nvSpPr>
        <p:spPr>
          <a:xfrm>
            <a:off x="1212146" y="2760708"/>
            <a:ext cx="147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RDD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951530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Stage</a:t>
            </a:r>
            <a:r>
              <a:rPr lang="zh-CN" altLang="en-US" dirty="0">
                <a:solidFill>
                  <a:srgbClr val="C00000"/>
                </a:solidFill>
              </a:rPr>
              <a:t>划分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内部数据传输</a:t>
            </a:r>
            <a:endParaRPr lang="en-US" altLang="zh-CN" dirty="0"/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之间数据传输</a:t>
            </a:r>
            <a:endParaRPr lang="en-US" altLang="zh-CN" dirty="0"/>
          </a:p>
          <a:p>
            <a:pPr lvl="1"/>
            <a:r>
              <a:rPr lang="zh-CN" altLang="en-US" dirty="0"/>
              <a:t>应用与作业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00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软件栈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EC9CA5-5352-2F49-8D2C-D72E7B4C63FE}"/>
              </a:ext>
            </a:extLst>
          </p:cNvPr>
          <p:cNvSpPr/>
          <p:nvPr/>
        </p:nvSpPr>
        <p:spPr>
          <a:xfrm>
            <a:off x="1497962" y="3935562"/>
            <a:ext cx="5714368" cy="933904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Spark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Core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91F41B-E4DB-FA40-9770-677341CD5ECB}"/>
              </a:ext>
            </a:extLst>
          </p:cNvPr>
          <p:cNvSpPr/>
          <p:nvPr/>
        </p:nvSpPr>
        <p:spPr>
          <a:xfrm>
            <a:off x="1497962" y="2171700"/>
            <a:ext cx="1303143" cy="1621382"/>
          </a:xfrm>
          <a:prstGeom prst="rect">
            <a:avLst/>
          </a:prstGeom>
          <a:solidFill>
            <a:srgbClr val="247BD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Structured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Streaming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Spark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4EFAB2-B3D0-6846-9BF6-F9C9C8D43893}"/>
              </a:ext>
            </a:extLst>
          </p:cNvPr>
          <p:cNvSpPr/>
          <p:nvPr/>
        </p:nvSpPr>
        <p:spPr>
          <a:xfrm>
            <a:off x="2964463" y="2171700"/>
            <a:ext cx="1303143" cy="1621382"/>
          </a:xfrm>
          <a:prstGeom prst="rect">
            <a:avLst/>
          </a:prstGeom>
          <a:solidFill>
            <a:srgbClr val="247BD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Spark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Streaming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297638-84B8-E640-959E-C3C5A6506BBE}"/>
              </a:ext>
            </a:extLst>
          </p:cNvPr>
          <p:cNvSpPr/>
          <p:nvPr/>
        </p:nvSpPr>
        <p:spPr>
          <a:xfrm>
            <a:off x="4430964" y="2171700"/>
            <a:ext cx="1314866" cy="1621382"/>
          </a:xfrm>
          <a:prstGeom prst="rect">
            <a:avLst/>
          </a:prstGeom>
          <a:solidFill>
            <a:srgbClr val="247BD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MLlib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(machine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learning)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20889-DC91-804D-9FFD-AF69F1351231}"/>
              </a:ext>
            </a:extLst>
          </p:cNvPr>
          <p:cNvSpPr/>
          <p:nvPr/>
        </p:nvSpPr>
        <p:spPr>
          <a:xfrm>
            <a:off x="5909187" y="2171700"/>
            <a:ext cx="1303143" cy="1621382"/>
          </a:xfrm>
          <a:prstGeom prst="rect">
            <a:avLst/>
          </a:prstGeom>
          <a:solidFill>
            <a:srgbClr val="247BD1"/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GraphX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(graph)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078489-8CE9-F0CF-837B-7D5D40C02D43}"/>
              </a:ext>
            </a:extLst>
          </p:cNvPr>
          <p:cNvSpPr txBox="1"/>
          <p:nvPr/>
        </p:nvSpPr>
        <p:spPr>
          <a:xfrm>
            <a:off x="2635250" y="5301734"/>
            <a:ext cx="457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https://spark.apache.org/</a:t>
            </a:r>
          </a:p>
        </p:txBody>
      </p:sp>
    </p:spTree>
    <p:extLst>
      <p:ext uri="{BB962C8B-B14F-4D97-AF65-F5344CB8AC3E}">
        <p14:creationId xmlns:p14="http://schemas.microsoft.com/office/powerpoint/2010/main" val="1916187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依赖关系</a:t>
            </a:r>
          </a:p>
        </p:txBody>
      </p:sp>
      <p:sp>
        <p:nvSpPr>
          <p:cNvPr id="34819" name="矩形 2"/>
          <p:cNvSpPr>
            <a:spLocks noChangeArrowheads="1"/>
          </p:cNvSpPr>
          <p:nvPr/>
        </p:nvSpPr>
        <p:spPr bwMode="auto">
          <a:xfrm>
            <a:off x="6781800" y="2090738"/>
            <a:ext cx="21336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FF0000"/>
                </a:solidFill>
              </a:rPr>
              <a:t>窄依赖</a:t>
            </a:r>
            <a:r>
              <a:rPr lang="zh-CN" altLang="zh-CN" dirty="0"/>
              <a:t>表现为一个父</a:t>
            </a:r>
            <a:r>
              <a:rPr lang="en-US" altLang="zh-CN" dirty="0"/>
              <a:t>RDD</a:t>
            </a:r>
            <a:r>
              <a:rPr lang="zh-CN" altLang="zh-CN" dirty="0"/>
              <a:t>的分区对应于一个子</a:t>
            </a:r>
            <a:r>
              <a:rPr lang="en-US" altLang="zh-CN" dirty="0"/>
              <a:t>RDD</a:t>
            </a:r>
            <a:r>
              <a:rPr lang="zh-CN" altLang="zh-CN" dirty="0"/>
              <a:t>的分区或多个父</a:t>
            </a:r>
            <a:r>
              <a:rPr lang="en-US" altLang="zh-CN" dirty="0"/>
              <a:t>RDD</a:t>
            </a:r>
            <a:r>
              <a:rPr lang="zh-CN" altLang="zh-CN" dirty="0"/>
              <a:t>的分区对应于一个子</a:t>
            </a:r>
            <a:r>
              <a:rPr lang="en-US" altLang="zh-CN" dirty="0"/>
              <a:t>RDD</a:t>
            </a:r>
            <a:r>
              <a:rPr lang="zh-CN" altLang="zh-CN" dirty="0"/>
              <a:t>的分区</a:t>
            </a:r>
            <a:endParaRPr lang="en-US" altLang="zh-CN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921E84"/>
                </a:solidFill>
              </a:rPr>
              <a:t>宽依赖</a:t>
            </a:r>
            <a:r>
              <a:rPr lang="zh-CN" altLang="zh-CN" dirty="0"/>
              <a:t>则表现为存在一个父</a:t>
            </a:r>
            <a:r>
              <a:rPr lang="en-US" altLang="zh-CN" dirty="0"/>
              <a:t>RDD</a:t>
            </a:r>
            <a:r>
              <a:rPr lang="zh-CN" altLang="zh-CN" dirty="0"/>
              <a:t>的一个分区对应一个子</a:t>
            </a:r>
            <a:r>
              <a:rPr lang="en-US" altLang="zh-CN" dirty="0"/>
              <a:t>RDD</a:t>
            </a:r>
            <a:r>
              <a:rPr lang="zh-CN" altLang="zh-CN" dirty="0"/>
              <a:t>的多个分区</a:t>
            </a:r>
            <a:endParaRPr lang="zh-CN" altLang="en-US" dirty="0"/>
          </a:p>
        </p:txBody>
      </p:sp>
      <p:pic>
        <p:nvPicPr>
          <p:cNvPr id="34820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19" y="1553642"/>
            <a:ext cx="5880562" cy="439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0802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通过依赖关系进行</a:t>
            </a:r>
            <a:r>
              <a:rPr lang="en-US" altLang="zh-CN" dirty="0"/>
              <a:t>Stage</a:t>
            </a:r>
            <a:r>
              <a:rPr lang="zh-CN" altLang="en-US" dirty="0"/>
              <a:t>划分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分析各个</a:t>
            </a:r>
            <a:r>
              <a:rPr lang="en-US" altLang="zh-CN" dirty="0"/>
              <a:t>RDD</a:t>
            </a:r>
            <a:r>
              <a:rPr lang="zh-CN" altLang="en-US" dirty="0"/>
              <a:t>的偏序关系生成</a:t>
            </a:r>
            <a:r>
              <a:rPr lang="en-US" altLang="zh-CN" dirty="0"/>
              <a:t>DAG</a:t>
            </a:r>
            <a:r>
              <a:rPr lang="zh-CN" altLang="en-US" dirty="0"/>
              <a:t>，再通过分析各个</a:t>
            </a:r>
            <a:r>
              <a:rPr lang="en-US" altLang="zh-CN" dirty="0">
                <a:solidFill>
                  <a:srgbClr val="0033CC"/>
                </a:solidFill>
              </a:rPr>
              <a:t>RDD</a:t>
            </a:r>
            <a:r>
              <a:rPr lang="zh-CN" altLang="en-US" dirty="0">
                <a:solidFill>
                  <a:srgbClr val="0033CC"/>
                </a:solidFill>
              </a:rPr>
              <a:t>中的分区之间的依赖关系来决定如何划分</a:t>
            </a:r>
            <a:r>
              <a:rPr lang="en-US" altLang="zh-CN" dirty="0">
                <a:solidFill>
                  <a:srgbClr val="0033CC"/>
                </a:solidFill>
              </a:rPr>
              <a:t>Stage</a:t>
            </a:r>
          </a:p>
          <a:p>
            <a:endParaRPr lang="en-US" altLang="zh-CN" dirty="0"/>
          </a:p>
          <a:p>
            <a:r>
              <a:rPr lang="zh-CN" altLang="en-US" dirty="0"/>
              <a:t>具体划分方法：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DAG</a:t>
            </a:r>
            <a:r>
              <a:rPr lang="zh-CN" altLang="en-US" dirty="0"/>
              <a:t>中进行反向解析，遇到宽依赖就断开</a:t>
            </a:r>
          </a:p>
          <a:p>
            <a:pPr lvl="1"/>
            <a:r>
              <a:rPr lang="zh-CN" altLang="en-US" dirty="0"/>
              <a:t>遇到窄依赖就把当前的</a:t>
            </a:r>
            <a:r>
              <a:rPr lang="en-US" altLang="zh-CN" dirty="0"/>
              <a:t>RDD</a:t>
            </a:r>
            <a:r>
              <a:rPr lang="zh-CN" altLang="en-US" dirty="0"/>
              <a:t>加入到</a:t>
            </a:r>
            <a:r>
              <a:rPr lang="en-US" altLang="zh-CN" dirty="0"/>
              <a:t>Stage</a:t>
            </a:r>
            <a:r>
              <a:rPr lang="zh-CN" altLang="en-US" dirty="0"/>
              <a:t>中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为什么将窄依赖尽可能划分在同一个</a:t>
            </a:r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en-US" dirty="0">
                <a:solidFill>
                  <a:srgbClr val="FF0000"/>
                </a:solidFill>
              </a:rPr>
              <a:t>，而将宽依赖划分在不同</a:t>
            </a:r>
            <a:r>
              <a:rPr lang="en-US" altLang="zh-CN" dirty="0">
                <a:solidFill>
                  <a:srgbClr val="FF0000"/>
                </a:solidFill>
              </a:rPr>
              <a:t>Stage</a:t>
            </a:r>
            <a:r>
              <a:rPr lang="zh-CN" altLang="en-US" dirty="0">
                <a:solidFill>
                  <a:srgbClr val="FF0000"/>
                </a:solidFill>
              </a:rPr>
              <a:t>中？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9515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RDD Lineage</a:t>
            </a:r>
            <a:r>
              <a:rPr lang="zh-CN" altLang="en-US" dirty="0"/>
              <a:t>的</a:t>
            </a:r>
            <a:r>
              <a:rPr lang="en-US" altLang="zh-CN" dirty="0"/>
              <a:t>Stage</a:t>
            </a:r>
            <a:r>
              <a:rPr lang="zh-CN" altLang="en-US" dirty="0"/>
              <a:t>划分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91200" y="1371600"/>
            <a:ext cx="11430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宽依赖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733800" y="1676400"/>
            <a:ext cx="205740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5638800" y="1847442"/>
            <a:ext cx="838200" cy="22673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4" y="1833265"/>
            <a:ext cx="7480182" cy="42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8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166A9-791C-4C97-A492-C21A9FC4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Operator DAG</a:t>
            </a:r>
            <a:r>
              <a:rPr lang="zh-CN" altLang="en-US" dirty="0"/>
              <a:t>的</a:t>
            </a:r>
            <a:r>
              <a:rPr lang="en-US" altLang="zh-CN" dirty="0"/>
              <a:t>Stage</a:t>
            </a:r>
            <a:r>
              <a:rPr lang="zh-CN" altLang="en-US" dirty="0"/>
              <a:t>划分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192EF1-1C24-4AA4-8F5C-989F29185F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970ED5-3FDA-4A23-84D8-B10E3D373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08AD16-62FB-4AE4-9A99-390EAF5D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54" y="1718373"/>
            <a:ext cx="7901101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8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类型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ShuffleMapStage</a:t>
            </a:r>
            <a:endParaRPr lang="en-US" altLang="zh-CN" dirty="0"/>
          </a:p>
          <a:p>
            <a:pPr lvl="1"/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  <a:endParaRPr lang="en-US" altLang="zh-CN" dirty="0"/>
          </a:p>
          <a:p>
            <a:pPr lvl="2"/>
            <a:r>
              <a:rPr lang="zh-CN" altLang="zh-CN" dirty="0"/>
              <a:t>输入可以是从外部获取数据，也可以是另一个</a:t>
            </a:r>
            <a:r>
              <a:rPr lang="en-US" altLang="zh-CN" dirty="0" err="1"/>
              <a:t>ShuffleMapStage</a:t>
            </a:r>
            <a:r>
              <a:rPr lang="zh-CN" altLang="zh-CN" dirty="0"/>
              <a:t>的输出</a:t>
            </a:r>
            <a:endParaRPr lang="en-US" altLang="zh-CN" dirty="0"/>
          </a:p>
          <a:p>
            <a:pPr lvl="2"/>
            <a:r>
              <a:rPr lang="zh-CN" altLang="zh-CN" dirty="0"/>
              <a:t>以</a:t>
            </a:r>
            <a:r>
              <a:rPr lang="en-US" altLang="zh-CN" dirty="0"/>
              <a:t>Shuffle</a:t>
            </a:r>
            <a:r>
              <a:rPr lang="zh-CN" altLang="zh-CN" dirty="0"/>
              <a:t>为输出，</a:t>
            </a:r>
            <a:r>
              <a:rPr lang="zh-CN" altLang="en-US" dirty="0"/>
              <a:t>作为</a:t>
            </a:r>
            <a:r>
              <a:rPr lang="zh-CN" altLang="zh-CN" dirty="0"/>
              <a:t>另一个</a:t>
            </a:r>
            <a:r>
              <a:rPr lang="en-US" altLang="zh-CN" dirty="0"/>
              <a:t>Stage</a:t>
            </a:r>
            <a:r>
              <a:rPr lang="zh-CN" altLang="zh-CN" dirty="0"/>
              <a:t>开始</a:t>
            </a:r>
            <a:endParaRPr lang="en-US" altLang="zh-CN" dirty="0"/>
          </a:p>
          <a:p>
            <a:pPr lvl="1"/>
            <a:r>
              <a:rPr lang="zh-CN" altLang="en-US" dirty="0"/>
              <a:t>特点</a:t>
            </a:r>
            <a:endParaRPr lang="en-US" altLang="zh-CN" dirty="0"/>
          </a:p>
          <a:p>
            <a:pPr lvl="2"/>
            <a:r>
              <a:rPr lang="zh-CN" altLang="zh-CN" dirty="0"/>
              <a:t>不是最终的</a:t>
            </a:r>
            <a:r>
              <a:rPr lang="en-US" altLang="zh-CN" dirty="0"/>
              <a:t>Stage</a:t>
            </a:r>
            <a:r>
              <a:rPr lang="zh-CN" altLang="zh-CN" dirty="0"/>
              <a:t>，在它之后还有其他</a:t>
            </a:r>
            <a:r>
              <a:rPr lang="en-US" altLang="zh-CN" dirty="0"/>
              <a:t>Stage</a:t>
            </a:r>
          </a:p>
          <a:p>
            <a:pPr lvl="2"/>
            <a:r>
              <a:rPr lang="zh-CN" altLang="zh-CN" dirty="0"/>
              <a:t>它的输出一定需要经过</a:t>
            </a:r>
            <a:r>
              <a:rPr lang="en-US" altLang="zh-CN" dirty="0"/>
              <a:t>Shuffle</a:t>
            </a:r>
            <a:r>
              <a:rPr lang="zh-CN" altLang="zh-CN" dirty="0"/>
              <a:t>过程，并作为后续</a:t>
            </a:r>
            <a:r>
              <a:rPr lang="en-US" altLang="zh-CN" dirty="0"/>
              <a:t>Stage</a:t>
            </a:r>
            <a:r>
              <a:rPr lang="zh-CN" altLang="zh-CN" dirty="0"/>
              <a:t>的输入</a:t>
            </a:r>
            <a:endParaRPr lang="en-US" altLang="zh-CN" dirty="0"/>
          </a:p>
          <a:p>
            <a:pPr lvl="2"/>
            <a:r>
              <a:rPr lang="zh-CN" altLang="zh-CN" dirty="0"/>
              <a:t>在一个</a:t>
            </a:r>
            <a:r>
              <a:rPr lang="en-US" altLang="zh-CN" dirty="0"/>
              <a:t>DAG</a:t>
            </a:r>
            <a:r>
              <a:rPr lang="zh-CN" altLang="zh-CN" dirty="0"/>
              <a:t>里可能有该类型的</a:t>
            </a:r>
            <a:r>
              <a:rPr lang="en-US" altLang="zh-CN" dirty="0"/>
              <a:t>Stage</a:t>
            </a:r>
            <a:r>
              <a:rPr lang="zh-CN" altLang="zh-CN" dirty="0"/>
              <a:t>，也可能没有该类型</a:t>
            </a:r>
            <a:r>
              <a:rPr lang="en-US" altLang="zh-CN" dirty="0"/>
              <a:t>Stage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3851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类型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ResultStage</a:t>
            </a:r>
            <a:endParaRPr lang="en-US" altLang="zh-CN" dirty="0"/>
          </a:p>
          <a:p>
            <a:pPr lvl="1"/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</a:t>
            </a:r>
            <a:endParaRPr lang="en-US" altLang="zh-CN" dirty="0"/>
          </a:p>
          <a:p>
            <a:pPr lvl="2"/>
            <a:r>
              <a:rPr lang="zh-CN" altLang="zh-CN" dirty="0"/>
              <a:t>其输入可以是从外部获取数据，也可以是另一个</a:t>
            </a:r>
            <a:r>
              <a:rPr lang="en-US" altLang="zh-CN" dirty="0" err="1"/>
              <a:t>ShuffleMapStage</a:t>
            </a:r>
            <a:r>
              <a:rPr lang="zh-CN" altLang="zh-CN" dirty="0"/>
              <a:t>的输出</a:t>
            </a:r>
            <a:endParaRPr lang="en-US" altLang="zh-CN" dirty="0"/>
          </a:p>
          <a:p>
            <a:pPr lvl="2"/>
            <a:r>
              <a:rPr lang="zh-CN" altLang="zh-CN" dirty="0"/>
              <a:t>输出直接产生结果或存储</a:t>
            </a:r>
            <a:endParaRPr lang="en-US" altLang="zh-CN" dirty="0"/>
          </a:p>
          <a:p>
            <a:pPr lvl="1"/>
            <a:r>
              <a:rPr lang="zh-CN" altLang="en-US" dirty="0"/>
              <a:t>特点</a:t>
            </a:r>
            <a:endParaRPr lang="en-US" altLang="zh-CN" dirty="0"/>
          </a:p>
          <a:p>
            <a:pPr lvl="2"/>
            <a:r>
              <a:rPr lang="zh-CN" altLang="zh-CN" dirty="0"/>
              <a:t>最终的</a:t>
            </a:r>
            <a:r>
              <a:rPr lang="en-US" altLang="zh-CN" dirty="0"/>
              <a:t>Stage</a:t>
            </a:r>
          </a:p>
          <a:p>
            <a:pPr lvl="2"/>
            <a:r>
              <a:rPr lang="zh-CN" altLang="zh-CN" dirty="0"/>
              <a:t>在一个</a:t>
            </a:r>
            <a:r>
              <a:rPr lang="en-US" altLang="zh-CN" dirty="0"/>
              <a:t>DAG</a:t>
            </a:r>
            <a:r>
              <a:rPr lang="zh-CN" altLang="zh-CN" dirty="0"/>
              <a:t>里必定有该类型</a:t>
            </a:r>
            <a:r>
              <a:rPr lang="en-US" altLang="zh-CN" dirty="0"/>
              <a:t>Stage</a:t>
            </a:r>
          </a:p>
          <a:p>
            <a:r>
              <a:rPr lang="zh-CN" altLang="zh-CN" dirty="0"/>
              <a:t>因此，一个</a:t>
            </a:r>
            <a:r>
              <a:rPr lang="en-US" altLang="zh-CN" dirty="0"/>
              <a:t>DAG</a:t>
            </a:r>
            <a:r>
              <a:rPr lang="zh-CN" altLang="zh-CN" dirty="0"/>
              <a:t>含有一个或多个</a:t>
            </a:r>
            <a:r>
              <a:rPr lang="en-US" altLang="zh-CN" dirty="0"/>
              <a:t>Stage</a:t>
            </a:r>
            <a:r>
              <a:rPr lang="zh-CN" altLang="zh-CN" dirty="0"/>
              <a:t>，</a:t>
            </a:r>
            <a:r>
              <a:rPr lang="zh-CN" altLang="en-US" dirty="0"/>
              <a:t>其中</a:t>
            </a:r>
            <a:r>
              <a:rPr lang="zh-CN" altLang="zh-CN" dirty="0"/>
              <a:t>至少含有一个</a:t>
            </a:r>
            <a:r>
              <a:rPr lang="en-US" altLang="zh-CN" dirty="0" err="1"/>
              <a:t>ResultStage</a:t>
            </a: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7306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3A5CF-51CE-4A9C-88BB-82F4C25B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ShuffleMapStage</a:t>
            </a:r>
            <a:r>
              <a:rPr lang="en-US" altLang="zh-CN" dirty="0"/>
              <a:t> vs. </a:t>
            </a:r>
            <a:r>
              <a:rPr lang="en-US" altLang="zh-CN" dirty="0" err="1"/>
              <a:t>ResultStage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DD8258-6C4C-4407-8DA2-F12A815BA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18D062-6DAE-4CFD-B4D7-5401F3CC4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1D18BA-094F-48E4-AECA-AACCA243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7" y="1465876"/>
            <a:ext cx="9016765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3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47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划分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Stage</a:t>
            </a:r>
            <a:r>
              <a:rPr lang="zh-CN" altLang="en-US" dirty="0">
                <a:solidFill>
                  <a:srgbClr val="C00000"/>
                </a:solidFill>
              </a:rPr>
              <a:t>内部数据传输</a:t>
            </a:r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之间数据传输</a:t>
            </a:r>
            <a:endParaRPr lang="en-US" altLang="zh-CN" dirty="0"/>
          </a:p>
          <a:p>
            <a:pPr lvl="1"/>
            <a:r>
              <a:rPr lang="zh-CN" altLang="en-US" dirty="0"/>
              <a:t>应用与作业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953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内部的特点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所有依赖关系都是</a:t>
            </a:r>
            <a:r>
              <a:rPr lang="zh-CN" altLang="en-US" dirty="0">
                <a:solidFill>
                  <a:srgbClr val="FF0000"/>
                </a:solidFill>
              </a:rPr>
              <a:t>窄依赖，</a:t>
            </a:r>
            <a:r>
              <a:rPr lang="zh-CN" altLang="en-US" dirty="0"/>
              <a:t>可以实现</a:t>
            </a:r>
            <a:r>
              <a:rPr lang="en-US" altLang="zh-CN" dirty="0"/>
              <a:t>pipeline</a:t>
            </a:r>
            <a:r>
              <a:rPr lang="zh-CN" altLang="en-US" dirty="0"/>
              <a:t>方式进行数据传输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62200"/>
            <a:ext cx="7105897" cy="3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79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流水线（</a:t>
            </a:r>
            <a:r>
              <a:rPr lang="en-US" altLang="zh-CN" dirty="0"/>
              <a:t>Pipeline</a:t>
            </a:r>
            <a:r>
              <a:rPr lang="zh-CN" altLang="en-US" dirty="0"/>
              <a:t>）方式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49</a:t>
            </a:fld>
            <a:endParaRPr lang="en-US" altLang="zh-CN" dirty="0"/>
          </a:p>
        </p:txBody>
      </p:sp>
      <p:sp>
        <p:nvSpPr>
          <p:cNvPr id="6" name="右箭头 90">
            <a:extLst>
              <a:ext uri="{FF2B5EF4-FFF2-40B4-BE49-F238E27FC236}">
                <a16:creationId xmlns:a16="http://schemas.microsoft.com/office/drawing/2014/main" id="{ED6E2C45-373E-40C2-89BA-B8EC1FB8DDDB}"/>
              </a:ext>
            </a:extLst>
          </p:cNvPr>
          <p:cNvSpPr/>
          <p:nvPr/>
        </p:nvSpPr>
        <p:spPr>
          <a:xfrm rot="21374597">
            <a:off x="-2537444" y="5817881"/>
            <a:ext cx="2661204" cy="395555"/>
          </a:xfrm>
          <a:prstGeom prst="rightArrow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右箭头 90">
            <a:extLst>
              <a:ext uri="{FF2B5EF4-FFF2-40B4-BE49-F238E27FC236}">
                <a16:creationId xmlns:a16="http://schemas.microsoft.com/office/drawing/2014/main" id="{CF9A273F-C967-4516-94C1-C2AF9F4747FC}"/>
              </a:ext>
            </a:extLst>
          </p:cNvPr>
          <p:cNvSpPr/>
          <p:nvPr/>
        </p:nvSpPr>
        <p:spPr>
          <a:xfrm rot="21300999">
            <a:off x="-2649378" y="5358726"/>
            <a:ext cx="2661204" cy="395555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-3932482" y="4197908"/>
            <a:ext cx="4047236" cy="395555"/>
          </a:xfrm>
          <a:prstGeom prst="rightArrow">
            <a:avLst/>
          </a:prstGeom>
          <a:solidFill>
            <a:srgbClr val="C00000"/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-3952710" y="4624005"/>
            <a:ext cx="4047236" cy="395555"/>
          </a:xfrm>
          <a:prstGeom prst="rightArrow">
            <a:avLst/>
          </a:prstGeom>
          <a:solidFill>
            <a:srgbClr val="FFFF0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D5389F0C-1330-412E-9437-08B15AEF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" y="1465876"/>
            <a:ext cx="9016765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2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57 -0.00185 L 0.60434 -0.00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80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60486 -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4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6033 -0.024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56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51 -0.00301 L 0.60312 -0.0217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81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设计思想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MapReduce</a:t>
            </a:r>
            <a:r>
              <a:rPr lang="zh-CN" altLang="en-US" dirty="0">
                <a:solidFill>
                  <a:srgbClr val="C00000"/>
                </a:solidFill>
              </a:rPr>
              <a:t>的局限性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数据模型</a:t>
            </a:r>
            <a:endParaRPr lang="en-US" altLang="zh-CN" dirty="0"/>
          </a:p>
          <a:p>
            <a:pPr lvl="1"/>
            <a:r>
              <a:rPr lang="zh-CN" altLang="en-US" dirty="0"/>
              <a:t>计算模型</a:t>
            </a:r>
          </a:p>
          <a:p>
            <a:r>
              <a:rPr lang="zh-CN" altLang="en-US" dirty="0"/>
              <a:t>体系架构</a:t>
            </a:r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504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 Pipeline vs. </a:t>
            </a:r>
            <a:r>
              <a:rPr lang="en-US" altLang="zh-CN" dirty="0" err="1"/>
              <a:t>MapReduce</a:t>
            </a:r>
            <a:r>
              <a:rPr lang="en-US" altLang="zh-CN" dirty="0"/>
              <a:t> Shuffle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 err="1"/>
              <a:t>MapReduce</a:t>
            </a:r>
            <a:r>
              <a:rPr lang="zh-CN" altLang="en-US" dirty="0"/>
              <a:t>中</a:t>
            </a:r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en-US" dirty="0">
                <a:solidFill>
                  <a:srgbClr val="FF0000"/>
                </a:solidFill>
              </a:rPr>
              <a:t>方式</a:t>
            </a:r>
            <a:r>
              <a:rPr lang="zh-CN" altLang="en-US" dirty="0"/>
              <a:t>不同，流水线方式不要求物化前序算子的所有计算结果</a:t>
            </a:r>
            <a:endParaRPr lang="en-US" altLang="zh-CN" dirty="0"/>
          </a:p>
          <a:p>
            <a:pPr lvl="1"/>
            <a:r>
              <a:rPr lang="zh-CN" altLang="en-US" dirty="0"/>
              <a:t>分区</a:t>
            </a:r>
            <a:r>
              <a:rPr lang="en-US" altLang="zh-CN" dirty="0"/>
              <a:t>7</a:t>
            </a:r>
            <a:r>
              <a:rPr lang="zh-CN" altLang="en-US" dirty="0"/>
              <a:t>通过</a:t>
            </a:r>
            <a:r>
              <a:rPr lang="en-US" altLang="zh-CN" dirty="0"/>
              <a:t>map</a:t>
            </a:r>
            <a:r>
              <a:rPr lang="zh-CN" altLang="en-US" dirty="0"/>
              <a:t>操作生成的分区</a:t>
            </a:r>
            <a:r>
              <a:rPr lang="en-US" altLang="zh-CN" dirty="0"/>
              <a:t>9</a:t>
            </a:r>
            <a:r>
              <a:rPr lang="zh-CN" altLang="en-US" dirty="0"/>
              <a:t>，并不需要物化分区</a:t>
            </a:r>
            <a:r>
              <a:rPr lang="en-US" altLang="zh-CN" dirty="0"/>
              <a:t>9</a:t>
            </a:r>
            <a:r>
              <a:rPr lang="zh-CN" altLang="en-US" dirty="0"/>
              <a:t>，而且可以不用等待分区</a:t>
            </a:r>
            <a:r>
              <a:rPr lang="en-US" altLang="zh-CN" dirty="0"/>
              <a:t>8</a:t>
            </a:r>
            <a:r>
              <a:rPr lang="zh-CN" altLang="en-US" dirty="0"/>
              <a:t>到分区</a:t>
            </a:r>
            <a:r>
              <a:rPr lang="en-US" altLang="zh-CN" dirty="0"/>
              <a:t>10</a:t>
            </a:r>
            <a:r>
              <a:rPr lang="zh-CN" altLang="en-US" dirty="0"/>
              <a:t>这个</a:t>
            </a:r>
            <a:r>
              <a:rPr lang="en-US" altLang="zh-CN" dirty="0"/>
              <a:t>map</a:t>
            </a:r>
            <a:r>
              <a:rPr lang="zh-CN" altLang="en-US" dirty="0"/>
              <a:t>操作的计算结束，继续进行</a:t>
            </a:r>
            <a:r>
              <a:rPr lang="en-US" altLang="zh-CN" dirty="0"/>
              <a:t>union</a:t>
            </a:r>
            <a:r>
              <a:rPr lang="zh-CN" altLang="en-US" dirty="0"/>
              <a:t>操作，得到分区</a:t>
            </a:r>
            <a:r>
              <a:rPr lang="en-US" altLang="zh-CN" dirty="0"/>
              <a:t>13</a:t>
            </a:r>
          </a:p>
          <a:p>
            <a:pPr lvl="1"/>
            <a:r>
              <a:rPr lang="zh-CN" altLang="en-US" dirty="0"/>
              <a:t>如果采用</a:t>
            </a:r>
            <a:r>
              <a:rPr lang="en-US" altLang="zh-CN" dirty="0" err="1"/>
              <a:t>MapReduce</a:t>
            </a:r>
            <a:r>
              <a:rPr lang="zh-CN" altLang="en-US" dirty="0"/>
              <a:t>中的</a:t>
            </a:r>
            <a:r>
              <a:rPr lang="en-US" altLang="zh-CN" dirty="0"/>
              <a:t>Shuffle</a:t>
            </a:r>
            <a:r>
              <a:rPr lang="zh-CN" altLang="en-US" dirty="0"/>
              <a:t>方式，那么意味着分区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经</a:t>
            </a:r>
            <a:r>
              <a:rPr lang="en-US" altLang="zh-CN" dirty="0"/>
              <a:t>map</a:t>
            </a:r>
            <a:r>
              <a:rPr lang="zh-CN" altLang="en-US" dirty="0"/>
              <a:t>计算得到分区</a:t>
            </a:r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并将这两个分区进行物化之后，才可以进行</a:t>
            </a:r>
            <a:r>
              <a:rPr lang="en-US" altLang="zh-CN" dirty="0"/>
              <a:t>union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017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4E8B8-44A3-4BD6-93F5-B03B3052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ShuffleMapTask</a:t>
            </a:r>
            <a:r>
              <a:rPr lang="en-US" altLang="zh-CN" dirty="0"/>
              <a:t> vs. </a:t>
            </a:r>
            <a:r>
              <a:rPr lang="en-US" altLang="zh-CN" dirty="0" err="1"/>
              <a:t>ResultTask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B33031-6849-4AAF-AD6E-B90469021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B85BD-A7FF-459C-ADEC-15CC8E35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203359-0EA4-414A-A0C1-9DA186F4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68"/>
            <a:ext cx="9016765" cy="49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3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52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划分</a:t>
            </a:r>
            <a:endParaRPr lang="en-US" altLang="zh-CN" dirty="0"/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内部数据传输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Stage</a:t>
            </a:r>
            <a:r>
              <a:rPr lang="zh-CN" altLang="en-US" dirty="0">
                <a:solidFill>
                  <a:srgbClr val="C00000"/>
                </a:solidFill>
              </a:rPr>
              <a:t>之间数据传输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应用与作业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40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之间的特点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所有依赖关系都是</a:t>
            </a:r>
            <a:r>
              <a:rPr lang="zh-CN" altLang="en-US" dirty="0">
                <a:solidFill>
                  <a:srgbClr val="FF0000"/>
                </a:solidFill>
              </a:rPr>
              <a:t>宽依赖，</a:t>
            </a:r>
            <a:r>
              <a:rPr lang="zh-CN" altLang="en-US" dirty="0"/>
              <a:t>不可以实现</a:t>
            </a:r>
            <a:r>
              <a:rPr lang="en-US" altLang="zh-CN" dirty="0"/>
              <a:t>pipeline</a:t>
            </a:r>
            <a:r>
              <a:rPr lang="zh-CN" altLang="en-US" dirty="0"/>
              <a:t>方式进行数据传输，只能</a:t>
            </a:r>
            <a:r>
              <a:rPr lang="en-US" altLang="zh-CN" dirty="0"/>
              <a:t>Shuffle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77" y="2286000"/>
            <a:ext cx="7171845" cy="40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82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之间的</a:t>
            </a:r>
            <a:r>
              <a:rPr lang="en-US" altLang="zh-CN" dirty="0"/>
              <a:t>Shuffle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之间的数据传输需要进行</a:t>
            </a:r>
            <a:r>
              <a:rPr lang="en-US" altLang="zh-CN" dirty="0"/>
              <a:t>Shuffle</a:t>
            </a:r>
            <a:r>
              <a:rPr lang="zh-CN" altLang="en-US" dirty="0"/>
              <a:t>，该过程与</a:t>
            </a:r>
            <a:r>
              <a:rPr lang="en-US" altLang="zh-CN" dirty="0" err="1"/>
              <a:t>MapReduce</a:t>
            </a:r>
            <a:r>
              <a:rPr lang="zh-CN" altLang="en-US" dirty="0"/>
              <a:t>中的</a:t>
            </a:r>
            <a:r>
              <a:rPr lang="en-US" altLang="zh-CN" dirty="0"/>
              <a:t>Shuffle</a:t>
            </a:r>
            <a:r>
              <a:rPr lang="zh-CN" altLang="en-US" dirty="0"/>
              <a:t>类似</a:t>
            </a:r>
            <a:endParaRPr lang="en-US" altLang="zh-CN" dirty="0"/>
          </a:p>
          <a:p>
            <a:r>
              <a:rPr lang="en-US" altLang="zh-CN" dirty="0"/>
              <a:t>Shuffle</a:t>
            </a:r>
            <a:r>
              <a:rPr lang="zh-CN" altLang="en-US" dirty="0"/>
              <a:t>过程可能发生在</a:t>
            </a:r>
            <a:r>
              <a:rPr lang="zh-CN" altLang="en-US" dirty="0">
                <a:solidFill>
                  <a:srgbClr val="FF0000"/>
                </a:solidFill>
              </a:rPr>
              <a:t>两个</a:t>
            </a:r>
            <a:r>
              <a:rPr lang="en-US" altLang="zh-CN" dirty="0" err="1">
                <a:solidFill>
                  <a:srgbClr val="FF0000"/>
                </a:solidFill>
              </a:rPr>
              <a:t>ShuffleMapStage</a:t>
            </a:r>
            <a:r>
              <a:rPr lang="zh-CN" altLang="en-US" dirty="0">
                <a:solidFill>
                  <a:srgbClr val="FF0000"/>
                </a:solidFill>
              </a:rPr>
              <a:t>之间</a:t>
            </a:r>
            <a:r>
              <a:rPr lang="zh-CN" altLang="en-US" dirty="0"/>
              <a:t>，或者</a:t>
            </a:r>
            <a:r>
              <a:rPr lang="en-US" altLang="zh-CN" dirty="0" err="1">
                <a:solidFill>
                  <a:srgbClr val="0033CC"/>
                </a:solidFill>
              </a:rPr>
              <a:t>ShuffleMapStage</a:t>
            </a:r>
            <a:r>
              <a:rPr lang="zh-CN" altLang="en-US" dirty="0">
                <a:solidFill>
                  <a:srgbClr val="0033CC"/>
                </a:solidFill>
              </a:rPr>
              <a:t>与</a:t>
            </a:r>
            <a:r>
              <a:rPr lang="en-US" altLang="zh-CN" dirty="0" err="1">
                <a:solidFill>
                  <a:srgbClr val="0033CC"/>
                </a:solidFill>
              </a:rPr>
              <a:t>ResultStage</a:t>
            </a:r>
            <a:r>
              <a:rPr lang="zh-CN" altLang="en-US" dirty="0">
                <a:solidFill>
                  <a:srgbClr val="0033CC"/>
                </a:solidFill>
              </a:rPr>
              <a:t>之间</a:t>
            </a:r>
            <a:endParaRPr lang="en-US" altLang="zh-CN" dirty="0">
              <a:solidFill>
                <a:srgbClr val="0033CC"/>
              </a:solidFill>
            </a:endParaRPr>
          </a:p>
          <a:p>
            <a:r>
              <a:rPr lang="zh-CN" altLang="en-US" dirty="0"/>
              <a:t>从</a:t>
            </a:r>
            <a:r>
              <a:rPr lang="en-US" altLang="zh-CN" dirty="0"/>
              <a:t>Task</a:t>
            </a:r>
            <a:r>
              <a:rPr lang="zh-CN" altLang="en-US" dirty="0"/>
              <a:t>的层面来看，该过程表现为</a:t>
            </a:r>
            <a:r>
              <a:rPr lang="zh-CN" altLang="en-US" dirty="0">
                <a:solidFill>
                  <a:srgbClr val="FF0000"/>
                </a:solidFill>
              </a:rPr>
              <a:t>两组</a:t>
            </a:r>
            <a:r>
              <a:rPr lang="en-US" altLang="zh-CN" dirty="0" err="1">
                <a:solidFill>
                  <a:srgbClr val="FF0000"/>
                </a:solidFill>
              </a:rPr>
              <a:t>ShuffleMapTask</a:t>
            </a:r>
            <a:r>
              <a:rPr lang="zh-CN" altLang="en-US" dirty="0">
                <a:solidFill>
                  <a:srgbClr val="FF0000"/>
                </a:solidFill>
              </a:rPr>
              <a:t>之间</a:t>
            </a:r>
            <a:r>
              <a:rPr lang="zh-CN" altLang="en-US" dirty="0"/>
              <a:t>，或</a:t>
            </a:r>
            <a:r>
              <a:rPr lang="zh-CN" altLang="en-US" dirty="0">
                <a:solidFill>
                  <a:srgbClr val="0033CC"/>
                </a:solidFill>
              </a:rPr>
              <a:t>一组</a:t>
            </a:r>
            <a:r>
              <a:rPr lang="en-US" altLang="zh-CN" dirty="0" err="1">
                <a:solidFill>
                  <a:srgbClr val="0033CC"/>
                </a:solidFill>
              </a:rPr>
              <a:t>ShuffleMapTask</a:t>
            </a:r>
            <a:r>
              <a:rPr lang="zh-CN" altLang="en-US" dirty="0">
                <a:solidFill>
                  <a:srgbClr val="0033CC"/>
                </a:solidFill>
              </a:rPr>
              <a:t>与一组</a:t>
            </a:r>
            <a:r>
              <a:rPr lang="en-US" altLang="zh-CN" dirty="0" err="1">
                <a:solidFill>
                  <a:srgbClr val="0033CC"/>
                </a:solidFill>
              </a:rPr>
              <a:t>ResultTask</a:t>
            </a:r>
            <a:r>
              <a:rPr lang="zh-CN" altLang="en-US" dirty="0">
                <a:solidFill>
                  <a:srgbClr val="0033CC"/>
                </a:solidFill>
              </a:rPr>
              <a:t>之间</a:t>
            </a:r>
            <a:r>
              <a:rPr lang="zh-CN" altLang="en-US" dirty="0"/>
              <a:t>的数据传输</a:t>
            </a:r>
          </a:p>
        </p:txBody>
      </p:sp>
    </p:spTree>
    <p:extLst>
      <p:ext uri="{BB962C8B-B14F-4D97-AF65-F5344CB8AC3E}">
        <p14:creationId xmlns:p14="http://schemas.microsoft.com/office/powerpoint/2010/main" val="4166904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1D52A-03C5-49BF-87CF-8059D66F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 Shuffle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E413823-E721-47F4-9D61-D823087DE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55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0F45CF-071A-4699-BE39-18B8649A7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4B31EE-2087-466E-BCFA-94B5F7B0E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99" y="1371600"/>
            <a:ext cx="7023201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59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Shuffle Write vs. Shuffle Read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Shuffle Write</a:t>
            </a:r>
            <a:r>
              <a:rPr lang="zh-CN" altLang="en-US" dirty="0"/>
              <a:t>阶段，</a:t>
            </a:r>
            <a:r>
              <a:rPr lang="en-US" altLang="zh-CN" dirty="0" err="1"/>
              <a:t>ShuffleMapTask</a:t>
            </a:r>
            <a:r>
              <a:rPr lang="zh-CN" altLang="en-US" dirty="0"/>
              <a:t>需要将输出</a:t>
            </a:r>
            <a:r>
              <a:rPr lang="en-US" altLang="zh-CN" dirty="0"/>
              <a:t>RDD</a:t>
            </a:r>
            <a:r>
              <a:rPr lang="zh-CN" altLang="en-US" dirty="0"/>
              <a:t>的记录按照</a:t>
            </a:r>
            <a:r>
              <a:rPr lang="en-US" altLang="zh-CN" dirty="0"/>
              <a:t>partition</a:t>
            </a:r>
            <a:r>
              <a:rPr lang="zh-CN" altLang="en-US" dirty="0"/>
              <a:t>函数划分到相应的</a:t>
            </a:r>
            <a:r>
              <a:rPr lang="en-US" altLang="zh-CN" dirty="0"/>
              <a:t>bucket</a:t>
            </a:r>
            <a:r>
              <a:rPr lang="zh-CN" altLang="en-US" dirty="0"/>
              <a:t>当中并物化到本地磁盘形成</a:t>
            </a:r>
            <a:r>
              <a:rPr lang="en-US" altLang="zh-CN" dirty="0" err="1"/>
              <a:t>ShuffleblockFile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之后才可以在</a:t>
            </a:r>
            <a:r>
              <a:rPr lang="en-US" altLang="zh-CN" dirty="0">
                <a:solidFill>
                  <a:srgbClr val="FF0000"/>
                </a:solidFill>
              </a:rPr>
              <a:t>Shuffle Read</a:t>
            </a:r>
            <a:r>
              <a:rPr lang="zh-CN" altLang="en-US" dirty="0">
                <a:solidFill>
                  <a:srgbClr val="FF0000"/>
                </a:solidFill>
              </a:rPr>
              <a:t>阶段被拉取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在</a:t>
            </a:r>
            <a:r>
              <a:rPr lang="en-US" altLang="zh-CN" dirty="0"/>
              <a:t>Shuffle Read</a:t>
            </a:r>
            <a:r>
              <a:rPr lang="zh-CN" altLang="en-US" dirty="0"/>
              <a:t>阶段，</a:t>
            </a:r>
            <a:r>
              <a:rPr lang="en-US" altLang="zh-CN" dirty="0" err="1"/>
              <a:t>ShuffleMapTask</a:t>
            </a:r>
            <a:r>
              <a:rPr lang="zh-CN" altLang="en-US" dirty="0"/>
              <a:t>或</a:t>
            </a:r>
            <a:r>
              <a:rPr lang="en-US" altLang="zh-CN" dirty="0" err="1"/>
              <a:t>ResultTask</a:t>
            </a:r>
            <a:r>
              <a:rPr lang="zh-CN" altLang="en-US" dirty="0"/>
              <a:t>根据</a:t>
            </a:r>
            <a:r>
              <a:rPr lang="en-US" altLang="zh-CN" dirty="0" err="1"/>
              <a:t>partiton</a:t>
            </a:r>
            <a:r>
              <a:rPr lang="zh-CN" altLang="en-US" dirty="0"/>
              <a:t>函数读取相应的</a:t>
            </a:r>
            <a:r>
              <a:rPr lang="en-US" altLang="zh-CN" dirty="0" err="1"/>
              <a:t>ShuffleblockFile</a:t>
            </a:r>
            <a:r>
              <a:rPr lang="zh-CN" altLang="en-US" dirty="0"/>
              <a:t>，存入</a:t>
            </a:r>
            <a:r>
              <a:rPr lang="en-US" altLang="zh-CN" dirty="0"/>
              <a:t>buffer</a:t>
            </a:r>
            <a:r>
              <a:rPr lang="zh-CN" altLang="en-US" dirty="0"/>
              <a:t>并进行继续后续的计算</a:t>
            </a:r>
          </a:p>
        </p:txBody>
      </p:sp>
    </p:spTree>
    <p:extLst>
      <p:ext uri="{BB962C8B-B14F-4D97-AF65-F5344CB8AC3E}">
        <p14:creationId xmlns:p14="http://schemas.microsoft.com/office/powerpoint/2010/main" val="3367651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Shuffle vs. Pipeline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之间：</a:t>
            </a:r>
            <a:r>
              <a:rPr lang="en-US" altLang="zh-CN" dirty="0"/>
              <a:t>Shuffle</a:t>
            </a:r>
          </a:p>
          <a:p>
            <a:r>
              <a:rPr lang="en-US" altLang="zh-CN" dirty="0"/>
              <a:t>Stage</a:t>
            </a:r>
            <a:r>
              <a:rPr lang="zh-CN" altLang="en-US" dirty="0"/>
              <a:t>内部：</a:t>
            </a:r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83712" y="6109286"/>
            <a:ext cx="99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Pipeline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81457" y="5029200"/>
            <a:ext cx="99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Shuffle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52800" y="2743200"/>
            <a:ext cx="99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Shuffle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81600" y="3081754"/>
            <a:ext cx="995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</a:rPr>
              <a:t>Pipeline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82" y="2435076"/>
            <a:ext cx="7171845" cy="40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8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58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划分</a:t>
            </a:r>
            <a:endParaRPr lang="en-US" altLang="zh-CN" dirty="0"/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内部数据传输</a:t>
            </a:r>
            <a:endParaRPr lang="en-US" altLang="zh-CN" dirty="0"/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之间数据传输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应用与作业</a:t>
            </a: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099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应用与作业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Application</a:t>
            </a:r>
            <a:r>
              <a:rPr lang="zh-CN" altLang="en-US" dirty="0"/>
              <a:t>：用户编写的</a:t>
            </a:r>
            <a:r>
              <a:rPr lang="en-US" altLang="zh-CN" dirty="0"/>
              <a:t>Spark</a:t>
            </a:r>
            <a:r>
              <a:rPr lang="zh-CN" altLang="en-US" dirty="0"/>
              <a:t>应用程序</a:t>
            </a:r>
            <a:endParaRPr lang="en-US" altLang="zh-CN" dirty="0"/>
          </a:p>
          <a:p>
            <a:r>
              <a:rPr lang="en-US" altLang="zh-CN" dirty="0"/>
              <a:t>Job</a:t>
            </a:r>
            <a:r>
              <a:rPr lang="zh-CN" altLang="en-US" dirty="0"/>
              <a:t>：一个</a:t>
            </a:r>
            <a:r>
              <a:rPr lang="en-US" altLang="zh-CN" dirty="0"/>
              <a:t>Job</a:t>
            </a:r>
            <a:r>
              <a:rPr lang="zh-CN" altLang="en-US" dirty="0"/>
              <a:t>包含多个</a:t>
            </a:r>
            <a:r>
              <a:rPr lang="en-US" altLang="zh-CN" dirty="0"/>
              <a:t>RDD</a:t>
            </a:r>
            <a:r>
              <a:rPr lang="zh-CN" altLang="en-US" dirty="0"/>
              <a:t>及作用于相应</a:t>
            </a:r>
            <a:r>
              <a:rPr lang="en-US" altLang="zh-CN" dirty="0"/>
              <a:t>RDD</a:t>
            </a:r>
            <a:r>
              <a:rPr lang="zh-CN" altLang="en-US" dirty="0"/>
              <a:t>转换操作，其中最后一个为</a:t>
            </a:r>
            <a:r>
              <a:rPr lang="en-US" altLang="zh-CN" dirty="0"/>
              <a:t>action</a:t>
            </a:r>
          </a:p>
          <a:p>
            <a:r>
              <a:rPr lang="en-US" altLang="zh-CN" dirty="0" err="1"/>
              <a:t>MapReduce</a:t>
            </a:r>
            <a:r>
              <a:rPr lang="en-US" altLang="zh-CN" dirty="0"/>
              <a:t> vs. Spark</a:t>
            </a:r>
          </a:p>
          <a:p>
            <a:pPr lvl="1"/>
            <a:r>
              <a:rPr lang="en-US" altLang="zh-CN" dirty="0" err="1"/>
              <a:t>MapReduce</a:t>
            </a:r>
            <a:r>
              <a:rPr lang="zh-CN" altLang="en-US" dirty="0"/>
              <a:t>中一个应用就是一个作业</a:t>
            </a:r>
            <a:endParaRPr lang="en-US" altLang="zh-CN" dirty="0"/>
          </a:p>
          <a:p>
            <a:pPr lvl="1"/>
            <a:r>
              <a:rPr lang="en-US" altLang="zh-CN" dirty="0"/>
              <a:t>Spark</a:t>
            </a:r>
            <a:r>
              <a:rPr lang="zh-CN" altLang="en-US" dirty="0"/>
              <a:t>中的一个应用可以由多个作业来构成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59</a:t>
            </a:fld>
            <a:endParaRPr lang="en-US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04140"/>
              </p:ext>
            </p:extLst>
          </p:nvPr>
        </p:nvGraphicFramePr>
        <p:xfrm>
          <a:off x="1129505" y="4876800"/>
          <a:ext cx="69342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32928371"/>
                    </a:ext>
                  </a:extLst>
                </a:gridCol>
                <a:gridCol w="2958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tx1"/>
                          </a:solidFill>
                        </a:rPr>
                        <a:t>MapReduce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</a:rPr>
                        <a:t>Spark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应用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Job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Application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06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作业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Job/DAG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MapReduce</a:t>
            </a:r>
            <a:r>
              <a:rPr lang="zh-CN" altLang="en-US" dirty="0"/>
              <a:t>编程范型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编程容易，不需要掌握分布式并行编程细节，很容易把程序运行在分布式系统上</a:t>
            </a:r>
            <a:endParaRPr lang="en-US" altLang="zh-CN" dirty="0"/>
          </a:p>
          <a:p>
            <a:r>
              <a:rPr lang="zh-CN" altLang="en-US" dirty="0"/>
              <a:t>但是基础算子太少：</a:t>
            </a:r>
            <a:r>
              <a:rPr lang="zh-CN" altLang="en-US" dirty="0">
                <a:solidFill>
                  <a:srgbClr val="FF0000"/>
                </a:solidFill>
              </a:rPr>
              <a:t>例如，如何实现</a:t>
            </a:r>
            <a:r>
              <a:rPr lang="en-US" altLang="zh-CN" dirty="0">
                <a:solidFill>
                  <a:srgbClr val="FF0000"/>
                </a:solidFill>
              </a:rPr>
              <a:t>join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133600" y="2892679"/>
            <a:ext cx="487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X {</a:t>
            </a:r>
          </a:p>
          <a:p>
            <a:r>
              <a:rPr lang="en-US" altLang="zh-CN" dirty="0"/>
              <a:t>      map() {                 //map</a:t>
            </a:r>
            <a:r>
              <a:rPr lang="zh-CN" altLang="en-US" dirty="0"/>
              <a:t>函数的实现</a:t>
            </a:r>
            <a:endParaRPr lang="en-US" altLang="zh-CN" dirty="0"/>
          </a:p>
          <a:p>
            <a:r>
              <a:rPr lang="en-US" altLang="zh-CN" dirty="0"/>
              <a:t>        …</a:t>
            </a:r>
          </a:p>
          <a:p>
            <a:r>
              <a:rPr lang="en-US" altLang="zh-CN" dirty="0"/>
              <a:t>       }</a:t>
            </a:r>
          </a:p>
          <a:p>
            <a:endParaRPr lang="en-US" altLang="zh-CN" dirty="0"/>
          </a:p>
          <a:p>
            <a:r>
              <a:rPr lang="en-US" altLang="zh-CN" dirty="0"/>
              <a:t>       reduce() {            //reduce</a:t>
            </a:r>
            <a:r>
              <a:rPr lang="zh-CN" altLang="en-US" dirty="0"/>
              <a:t>函数的实现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}</a:t>
            </a:r>
          </a:p>
          <a:p>
            <a:endParaRPr lang="en-US" altLang="zh-CN" dirty="0"/>
          </a:p>
          <a:p>
            <a:r>
              <a:rPr lang="en-US" altLang="zh-CN" dirty="0"/>
              <a:t>       main(){</a:t>
            </a:r>
          </a:p>
          <a:p>
            <a:r>
              <a:rPr lang="en-US" altLang="zh-CN" dirty="0"/>
              <a:t>           Job </a:t>
            </a:r>
            <a:r>
              <a:rPr lang="en-US" altLang="zh-CN" dirty="0" err="1"/>
              <a:t>job</a:t>
            </a:r>
            <a:r>
              <a:rPr lang="en-US" altLang="zh-CN" dirty="0"/>
              <a:t> = …    //</a:t>
            </a:r>
            <a:r>
              <a:rPr lang="zh-CN" altLang="en-US" dirty="0"/>
              <a:t>定义分布式作业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en-US" altLang="zh-CN" dirty="0" err="1"/>
              <a:t>job.config</a:t>
            </a:r>
            <a:r>
              <a:rPr lang="en-US" altLang="zh-CN" dirty="0"/>
              <a:t> =     //</a:t>
            </a:r>
            <a:r>
              <a:rPr lang="zh-CN" altLang="en-US" dirty="0"/>
              <a:t>作业参数设置</a:t>
            </a:r>
            <a:endParaRPr lang="en-US" altLang="zh-CN" dirty="0"/>
          </a:p>
          <a:p>
            <a:r>
              <a:rPr lang="en-US" altLang="zh-CN" dirty="0"/>
              <a:t>   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2947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作业与任务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Stage</a:t>
            </a:r>
            <a:r>
              <a:rPr lang="zh-CN" altLang="en-US" dirty="0"/>
              <a:t>：一个</a:t>
            </a:r>
            <a:r>
              <a:rPr lang="en-US" altLang="zh-CN" dirty="0"/>
              <a:t>Job</a:t>
            </a:r>
            <a:r>
              <a:rPr lang="zh-CN" altLang="en-US" dirty="0"/>
              <a:t>会分为多组</a:t>
            </a:r>
            <a:r>
              <a:rPr lang="en-US" altLang="zh-CN" dirty="0"/>
              <a:t>Task</a:t>
            </a:r>
            <a:r>
              <a:rPr lang="zh-CN" altLang="en-US" dirty="0"/>
              <a:t>，每组</a:t>
            </a:r>
            <a:r>
              <a:rPr lang="en-US" altLang="zh-CN" dirty="0"/>
              <a:t>Task</a:t>
            </a:r>
            <a:r>
              <a:rPr lang="zh-CN" altLang="en-US" dirty="0"/>
              <a:t>被称为</a:t>
            </a:r>
            <a:r>
              <a:rPr lang="en-US" altLang="zh-CN" dirty="0"/>
              <a:t>Stage</a:t>
            </a:r>
            <a:r>
              <a:rPr lang="zh-CN" altLang="en-US" dirty="0"/>
              <a:t>，或者也被称为</a:t>
            </a:r>
            <a:r>
              <a:rPr lang="en-US" altLang="zh-CN" dirty="0" err="1"/>
              <a:t>TaskSet</a:t>
            </a:r>
            <a:endParaRPr lang="en-US" altLang="zh-CN" dirty="0"/>
          </a:p>
          <a:p>
            <a:pPr lvl="1"/>
            <a:r>
              <a:rPr lang="en-US" altLang="zh-CN" dirty="0"/>
              <a:t>Job</a:t>
            </a:r>
            <a:r>
              <a:rPr lang="zh-CN" altLang="en-US" dirty="0"/>
              <a:t>的基本调度单位</a:t>
            </a:r>
            <a:endParaRPr lang="en-US" altLang="zh-CN" dirty="0"/>
          </a:p>
          <a:p>
            <a:pPr lvl="1"/>
            <a:r>
              <a:rPr lang="zh-CN" altLang="en-US" dirty="0"/>
              <a:t>代表了一组关联的、相互之间没有</a:t>
            </a:r>
            <a:r>
              <a:rPr lang="en-US" altLang="zh-CN" dirty="0"/>
              <a:t>Shuffle</a:t>
            </a:r>
            <a:r>
              <a:rPr lang="zh-CN" altLang="en-US" dirty="0"/>
              <a:t>依赖关系的任务组成的任务集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</a:t>
            </a:r>
            <a:r>
              <a:rPr lang="zh-CN" altLang="en-US" dirty="0"/>
              <a:t>：运行在</a:t>
            </a:r>
            <a:r>
              <a:rPr lang="en-US" altLang="zh-CN" dirty="0"/>
              <a:t>Executor</a:t>
            </a:r>
            <a:r>
              <a:rPr lang="zh-CN" altLang="en-US" dirty="0"/>
              <a:t>上的工作单元 </a:t>
            </a:r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0681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应用、作业与任务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逻辑执行角度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Application=</a:t>
            </a:r>
            <a:r>
              <a:rPr lang="zh-CN" altLang="en-US" dirty="0"/>
              <a:t>一个或多个</a:t>
            </a:r>
            <a:r>
              <a:rPr lang="en-US" altLang="zh-CN" dirty="0">
                <a:solidFill>
                  <a:srgbClr val="FF0000"/>
                </a:solidFill>
              </a:rPr>
              <a:t>DAG</a:t>
            </a:r>
          </a:p>
          <a:p>
            <a:pPr lvl="1"/>
            <a:r>
              <a:rPr lang="zh-CN" altLang="en-US" dirty="0"/>
              <a:t>一个</a:t>
            </a:r>
            <a:r>
              <a:rPr lang="en-US" altLang="zh-CN" dirty="0">
                <a:solidFill>
                  <a:srgbClr val="FF0000"/>
                </a:solidFill>
              </a:rPr>
              <a:t>DAG</a:t>
            </a:r>
            <a:r>
              <a:rPr lang="en-US" altLang="zh-CN" dirty="0"/>
              <a:t>=</a:t>
            </a:r>
            <a:r>
              <a:rPr lang="zh-CN" altLang="en-US" dirty="0"/>
              <a:t>一个或多个</a:t>
            </a:r>
            <a:r>
              <a:rPr lang="en-US" altLang="zh-CN" dirty="0">
                <a:solidFill>
                  <a:srgbClr val="0033CC"/>
                </a:solidFill>
              </a:rPr>
              <a:t>Stage</a:t>
            </a:r>
          </a:p>
          <a:p>
            <a:pPr lvl="1"/>
            <a:r>
              <a:rPr lang="zh-CN" altLang="en-US" dirty="0"/>
              <a:t>一个</a:t>
            </a:r>
            <a:r>
              <a:rPr lang="en-US" altLang="zh-CN" dirty="0">
                <a:solidFill>
                  <a:srgbClr val="0033CC"/>
                </a:solidFill>
              </a:rPr>
              <a:t>Stage</a:t>
            </a:r>
            <a:r>
              <a:rPr lang="en-US" altLang="zh-CN" dirty="0"/>
              <a:t>=</a:t>
            </a:r>
            <a:r>
              <a:rPr lang="zh-CN" altLang="en-US" dirty="0"/>
              <a:t>若干</a:t>
            </a:r>
            <a:r>
              <a:rPr lang="zh-CN" altLang="en-US" dirty="0">
                <a:solidFill>
                  <a:srgbClr val="7030A0"/>
                </a:solidFill>
              </a:rPr>
              <a:t>窄依赖</a:t>
            </a:r>
            <a:r>
              <a:rPr lang="zh-CN" altLang="en-US" dirty="0"/>
              <a:t>的</a:t>
            </a:r>
            <a:r>
              <a:rPr lang="en-US" altLang="zh-CN" b="1" u="sng" dirty="0"/>
              <a:t>RDD</a:t>
            </a:r>
            <a:r>
              <a:rPr lang="zh-CN" altLang="en-US" b="1" u="sng" dirty="0"/>
              <a:t>操作</a:t>
            </a:r>
            <a:endParaRPr lang="en-US" altLang="zh-CN" b="1" u="sng" dirty="0"/>
          </a:p>
          <a:p>
            <a:r>
              <a:rPr lang="zh-CN" altLang="en-US" dirty="0"/>
              <a:t>物理执行角度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Application=</a:t>
            </a:r>
            <a:r>
              <a:rPr lang="zh-CN" altLang="en-US" dirty="0"/>
              <a:t>一个或多个</a:t>
            </a:r>
            <a:r>
              <a:rPr lang="en-US" altLang="zh-CN" dirty="0">
                <a:solidFill>
                  <a:srgbClr val="FF0000"/>
                </a:solidFill>
              </a:rPr>
              <a:t>Job</a:t>
            </a:r>
          </a:p>
          <a:p>
            <a:pPr lvl="1"/>
            <a:r>
              <a:rPr lang="zh-CN" altLang="en-US" dirty="0"/>
              <a:t>一个</a:t>
            </a:r>
            <a:r>
              <a:rPr lang="en-US" altLang="zh-CN" dirty="0">
                <a:solidFill>
                  <a:srgbClr val="FF0000"/>
                </a:solidFill>
              </a:rPr>
              <a:t>Job</a:t>
            </a:r>
            <a:r>
              <a:rPr lang="en-US" altLang="zh-CN" dirty="0"/>
              <a:t>=</a:t>
            </a:r>
            <a:r>
              <a:rPr lang="zh-CN" altLang="en-US" dirty="0"/>
              <a:t>一个或多个</a:t>
            </a:r>
            <a:r>
              <a:rPr lang="en-US" altLang="zh-CN" dirty="0" err="1">
                <a:solidFill>
                  <a:srgbClr val="0033CC"/>
                </a:solidFill>
              </a:rPr>
              <a:t>TaskSet</a:t>
            </a:r>
            <a:endParaRPr lang="en-US" altLang="zh-CN" dirty="0">
              <a:solidFill>
                <a:srgbClr val="0033CC"/>
              </a:solidFill>
            </a:endParaRPr>
          </a:p>
          <a:p>
            <a:pPr lvl="1"/>
            <a:r>
              <a:rPr lang="zh-CN" altLang="en-US" dirty="0"/>
              <a:t>一个</a:t>
            </a:r>
            <a:r>
              <a:rPr lang="en-US" altLang="zh-CN" dirty="0" err="1">
                <a:solidFill>
                  <a:srgbClr val="0033CC"/>
                </a:solidFill>
              </a:rPr>
              <a:t>TaskSet</a:t>
            </a:r>
            <a:r>
              <a:rPr lang="en-US" altLang="zh-CN" dirty="0"/>
              <a:t>=</a:t>
            </a:r>
            <a:r>
              <a:rPr lang="zh-CN" altLang="en-US" dirty="0"/>
              <a:t>多个</a:t>
            </a:r>
            <a:r>
              <a:rPr lang="zh-CN" altLang="en-US" dirty="0">
                <a:solidFill>
                  <a:srgbClr val="7030A0"/>
                </a:solidFill>
              </a:rPr>
              <a:t>没有</a:t>
            </a:r>
            <a:r>
              <a:rPr lang="en-US" altLang="zh-CN" dirty="0">
                <a:solidFill>
                  <a:srgbClr val="7030A0"/>
                </a:solidFill>
              </a:rPr>
              <a:t>Shuffle</a:t>
            </a:r>
            <a:r>
              <a:rPr lang="zh-CN" altLang="en-US" dirty="0">
                <a:solidFill>
                  <a:srgbClr val="7030A0"/>
                </a:solidFill>
              </a:rPr>
              <a:t>关系</a:t>
            </a:r>
            <a:r>
              <a:rPr lang="zh-CN" altLang="en-US" dirty="0"/>
              <a:t>的</a:t>
            </a:r>
            <a:r>
              <a:rPr lang="en-US" altLang="zh-CN" b="1" u="sng" dirty="0"/>
              <a:t>Task</a:t>
            </a:r>
            <a:endParaRPr lang="zh-CN" altLang="en-US" b="1" u="sng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61</a:t>
            </a:fld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543801" y="1804668"/>
            <a:ext cx="129540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Job=DAG</a:t>
            </a:r>
          </a:p>
        </p:txBody>
      </p:sp>
      <p:cxnSp>
        <p:nvCxnSpPr>
          <p:cNvPr id="10" name="直接箭头连接符 9"/>
          <p:cNvCxnSpPr>
            <a:stCxn id="3" idx="1"/>
          </p:cNvCxnSpPr>
          <p:nvPr/>
        </p:nvCxnSpPr>
        <p:spPr>
          <a:xfrm flipH="1">
            <a:off x="6477000" y="1989334"/>
            <a:ext cx="1066801" cy="182157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3" idx="2"/>
          </p:cNvCxnSpPr>
          <p:nvPr/>
        </p:nvCxnSpPr>
        <p:spPr>
          <a:xfrm flipH="1">
            <a:off x="6038850" y="2174000"/>
            <a:ext cx="2152651" cy="1991242"/>
          </a:xfrm>
          <a:prstGeom prst="straightConnector1">
            <a:avLst/>
          </a:prstGeom>
          <a:ln w="381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239000" y="3400722"/>
            <a:ext cx="1752600" cy="369332"/>
          </a:xfrm>
          <a:prstGeom prst="rect">
            <a:avLst/>
          </a:prstGeom>
          <a:noFill/>
          <a:ln w="25400"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Stage=</a:t>
            </a:r>
            <a:r>
              <a:rPr lang="en-US" altLang="zh-CN" dirty="0" err="1"/>
              <a:t>TaskSet</a:t>
            </a:r>
            <a:endParaRPr lang="en-US" altLang="zh-CN" dirty="0"/>
          </a:p>
        </p:txBody>
      </p:sp>
      <p:cxnSp>
        <p:nvCxnSpPr>
          <p:cNvPr id="23" name="曲线连接符 22"/>
          <p:cNvCxnSpPr>
            <a:stCxn id="17" idx="0"/>
          </p:cNvCxnSpPr>
          <p:nvPr/>
        </p:nvCxnSpPr>
        <p:spPr>
          <a:xfrm rot="16200000" flipV="1">
            <a:off x="6588114" y="1873536"/>
            <a:ext cx="673123" cy="2381250"/>
          </a:xfrm>
          <a:prstGeom prst="curvedConnector2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17" idx="2"/>
          </p:cNvCxnSpPr>
          <p:nvPr/>
        </p:nvCxnSpPr>
        <p:spPr>
          <a:xfrm rot="5400000">
            <a:off x="6497602" y="3158902"/>
            <a:ext cx="1006547" cy="2228851"/>
          </a:xfrm>
          <a:prstGeom prst="curvedConnector2">
            <a:avLst/>
          </a:prstGeom>
          <a:ln w="381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15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逻辑概念与物理概念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823098"/>
              </p:ext>
            </p:extLst>
          </p:nvPr>
        </p:nvGraphicFramePr>
        <p:xfrm>
          <a:off x="1158873" y="2514600"/>
          <a:ext cx="687546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835">
                  <a:extLst>
                    <a:ext uri="{9D8B030D-6E8A-4147-A177-3AD203B41FA5}">
                      <a16:colId xmlns:a16="http://schemas.microsoft.com/office/drawing/2014/main" val="2416543487"/>
                    </a:ext>
                  </a:extLst>
                </a:gridCol>
                <a:gridCol w="2449794">
                  <a:extLst>
                    <a:ext uri="{9D8B030D-6E8A-4147-A177-3AD203B41FA5}">
                      <a16:colId xmlns:a16="http://schemas.microsoft.com/office/drawing/2014/main" val="3320013096"/>
                    </a:ext>
                  </a:extLst>
                </a:gridCol>
                <a:gridCol w="2465834">
                  <a:extLst>
                    <a:ext uri="{9D8B030D-6E8A-4147-A177-3AD203B41FA5}">
                      <a16:colId xmlns:a16="http://schemas.microsoft.com/office/drawing/2014/main" val="1764901217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逻辑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物理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146245"/>
                  </a:ext>
                </a:extLst>
              </a:tr>
              <a:tr h="3556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Application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DAG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Job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512060"/>
                  </a:ext>
                </a:extLst>
              </a:tr>
              <a:tr h="35560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Stage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TaskSet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3565"/>
                  </a:ext>
                </a:extLst>
              </a:tr>
              <a:tr h="35560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Operator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Task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74073"/>
                  </a:ext>
                </a:extLst>
              </a:tr>
            </a:tbl>
          </a:graphicData>
        </a:graphic>
      </p:graphicFrame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31913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63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编程示例</a:t>
            </a: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971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rial"/>
              </a:rPr>
              <a:t>故障类型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lang="en-US" altLang="zh-CN" dirty="0"/>
              <a:t>Master</a:t>
            </a:r>
            <a:r>
              <a:rPr lang="zh-CN" altLang="en-US" dirty="0">
                <a:latin typeface="Arial"/>
              </a:rPr>
              <a:t>故障：</a:t>
            </a:r>
            <a:r>
              <a:rPr lang="en-US" altLang="zh-CN" dirty="0" err="1"/>
              <a:t>ZooKeeper</a:t>
            </a:r>
            <a:r>
              <a:rPr lang="zh-CN" altLang="en-US" dirty="0"/>
              <a:t>配置</a:t>
            </a:r>
            <a:r>
              <a:rPr lang="zh-CN" altLang="en-US" dirty="0">
                <a:latin typeface="Arial"/>
              </a:rPr>
              <a:t>多个</a:t>
            </a:r>
            <a:r>
              <a:rPr lang="en-US" altLang="zh-CN" dirty="0">
                <a:latin typeface="Arial"/>
              </a:rPr>
              <a:t>Master</a:t>
            </a:r>
          </a:p>
          <a:p>
            <a:pPr marL="355600" indent="-355600"/>
            <a:r>
              <a:rPr lang="en-US" altLang="zh-CN" dirty="0">
                <a:latin typeface="Arial"/>
              </a:rPr>
              <a:t>Worker</a:t>
            </a:r>
            <a:r>
              <a:rPr lang="zh-CN" altLang="en-US" dirty="0">
                <a:latin typeface="Arial"/>
              </a:rPr>
              <a:t>故障</a:t>
            </a:r>
            <a:endParaRPr lang="en-US" altLang="zh-CN" dirty="0">
              <a:solidFill>
                <a:srgbClr val="FF0000"/>
              </a:solidFill>
              <a:latin typeface="Arial"/>
            </a:endParaRPr>
          </a:p>
          <a:p>
            <a:pPr marL="355600" indent="-355600"/>
            <a:r>
              <a:rPr lang="en-US" altLang="zh-CN" dirty="0"/>
              <a:t>Executor</a:t>
            </a:r>
            <a:r>
              <a:rPr lang="zh-CN" altLang="en-US" dirty="0"/>
              <a:t>故障</a:t>
            </a:r>
            <a:endParaRPr lang="en-US" altLang="zh-CN" dirty="0"/>
          </a:p>
          <a:p>
            <a:pPr marL="355600" indent="-355600"/>
            <a:r>
              <a:rPr lang="en-US" altLang="zh-CN" dirty="0">
                <a:latin typeface="Arial"/>
              </a:rPr>
              <a:t>Driver</a:t>
            </a:r>
            <a:r>
              <a:rPr lang="zh-CN" altLang="en-US" dirty="0">
                <a:latin typeface="Arial"/>
              </a:rPr>
              <a:t>故障：重启</a:t>
            </a:r>
            <a:endParaRPr lang="en-US" altLang="zh-CN" dirty="0">
              <a:latin typeface="Arial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64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748881"/>
            <a:ext cx="5112735" cy="26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673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65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RDD</a:t>
            </a:r>
            <a:r>
              <a:rPr lang="zh-CN" altLang="en-US" dirty="0">
                <a:solidFill>
                  <a:srgbClr val="C00000"/>
                </a:solidFill>
              </a:rPr>
              <a:t>持久化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故障恢复</a:t>
            </a:r>
            <a:endParaRPr lang="en-US" altLang="zh-CN" dirty="0"/>
          </a:p>
          <a:p>
            <a:pPr lvl="1"/>
            <a:r>
              <a:rPr lang="zh-CN" altLang="en-US" dirty="0"/>
              <a:t>检查点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892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存储机制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由于计算过程中会不断地产生新的</a:t>
            </a:r>
            <a:r>
              <a:rPr lang="en-US" altLang="zh-CN" dirty="0"/>
              <a:t>RDD</a:t>
            </a:r>
            <a:r>
              <a:rPr lang="zh-CN" altLang="en-US" dirty="0"/>
              <a:t>，所以系统不能将所有的</a:t>
            </a:r>
            <a:r>
              <a:rPr lang="en-US" altLang="zh-CN" dirty="0"/>
              <a:t>RDD</a:t>
            </a:r>
            <a:r>
              <a:rPr lang="zh-CN" altLang="en-US" dirty="0"/>
              <a:t>都存在内存</a:t>
            </a:r>
            <a:endParaRPr lang="en-US" altLang="zh-CN" dirty="0"/>
          </a:p>
          <a:p>
            <a:r>
              <a:rPr lang="zh-CN" altLang="en-US" dirty="0"/>
              <a:t>一旦达到相应存储空间的阈值，</a:t>
            </a:r>
            <a:r>
              <a:rPr lang="en-US" altLang="zh-CN" dirty="0"/>
              <a:t>Spark</a:t>
            </a:r>
            <a:r>
              <a:rPr lang="zh-CN" altLang="en-US" dirty="0"/>
              <a:t>会使用置换算法（例如，</a:t>
            </a:r>
            <a:r>
              <a:rPr lang="en-US" altLang="zh-CN" dirty="0"/>
              <a:t>LRU</a:t>
            </a:r>
            <a:r>
              <a:rPr lang="zh-CN" altLang="en-US" dirty="0"/>
              <a:t>）将部分</a:t>
            </a:r>
            <a:r>
              <a:rPr lang="en-US" altLang="zh-CN" dirty="0"/>
              <a:t>RDD</a:t>
            </a:r>
            <a:r>
              <a:rPr lang="zh-CN" altLang="en-US" dirty="0"/>
              <a:t>的内存空间腾出</a:t>
            </a:r>
            <a:endParaRPr lang="en-US" altLang="zh-CN" dirty="0"/>
          </a:p>
          <a:p>
            <a:r>
              <a:rPr lang="zh-CN" altLang="en-US" dirty="0"/>
              <a:t>如果不做任何声明，这些</a:t>
            </a:r>
            <a:r>
              <a:rPr lang="en-US" altLang="zh-CN" dirty="0"/>
              <a:t>RDD</a:t>
            </a:r>
            <a:r>
              <a:rPr lang="zh-CN" altLang="en-US" dirty="0"/>
              <a:t>会被直接丢弃。但是，某些</a:t>
            </a:r>
            <a:r>
              <a:rPr lang="en-US" altLang="zh-CN" dirty="0"/>
              <a:t>RDD</a:t>
            </a:r>
            <a:r>
              <a:rPr lang="zh-CN" altLang="en-US" dirty="0"/>
              <a:t>在后续很可能会被再次使用</a:t>
            </a:r>
          </a:p>
        </p:txBody>
      </p:sp>
    </p:spTree>
    <p:extLst>
      <p:ext uri="{BB962C8B-B14F-4D97-AF65-F5344CB8AC3E}">
        <p14:creationId xmlns:p14="http://schemas.microsoft.com/office/powerpoint/2010/main" val="1668724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</a:t>
            </a:r>
            <a:r>
              <a:rPr lang="zh-CN" altLang="en-US" dirty="0"/>
              <a:t>存储机制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RDD</a:t>
            </a:r>
            <a:r>
              <a:rPr lang="en-US" altLang="en-US" dirty="0" err="1"/>
              <a:t>提供的</a:t>
            </a:r>
            <a:r>
              <a:rPr lang="en-US" altLang="en-US" dirty="0" err="1">
                <a:solidFill>
                  <a:srgbClr val="FF0000"/>
                </a:solidFill>
              </a:rPr>
              <a:t>持久化</a:t>
            </a:r>
            <a:r>
              <a:rPr lang="en-US" altLang="en-US" dirty="0" err="1"/>
              <a:t>接口</a:t>
            </a:r>
            <a:endParaRPr lang="en-US" altLang="en-US" dirty="0"/>
          </a:p>
          <a:p>
            <a:pPr lvl="1"/>
            <a:r>
              <a:rPr lang="en-US" altLang="zh-CN" dirty="0"/>
              <a:t>persist(</a:t>
            </a:r>
            <a:r>
              <a:rPr lang="en-US" altLang="zh-CN" dirty="0" err="1"/>
              <a:t>StorageLevel</a:t>
            </a:r>
            <a:r>
              <a:rPr lang="en-US" altLang="zh-CN" dirty="0"/>
              <a:t>)</a:t>
            </a:r>
          </a:p>
          <a:p>
            <a:pPr lvl="2"/>
            <a:r>
              <a:rPr lang="en-US" altLang="en-US" dirty="0" err="1"/>
              <a:t>接受</a:t>
            </a:r>
            <a:r>
              <a:rPr lang="en-US" altLang="zh-CN" dirty="0" err="1"/>
              <a:t>StorageLevel</a:t>
            </a:r>
            <a:r>
              <a:rPr lang="zh-CN" altLang="en-US" dirty="0"/>
              <a:t>类型参数</a:t>
            </a:r>
            <a:r>
              <a:rPr lang="en-US" altLang="zh-CN" dirty="0"/>
              <a:t>，</a:t>
            </a:r>
            <a:r>
              <a:rPr lang="zh-CN" altLang="en-US" dirty="0"/>
              <a:t>可配置各种级别</a:t>
            </a:r>
            <a:endParaRPr lang="en-US" altLang="zh-CN" dirty="0"/>
          </a:p>
          <a:p>
            <a:pPr lvl="2"/>
            <a:r>
              <a:rPr lang="zh-CN" altLang="en-US" sz="2400" dirty="0"/>
              <a:t>持久化后的</a:t>
            </a:r>
            <a:r>
              <a:rPr lang="en-US" altLang="zh-CN" sz="2400" dirty="0"/>
              <a:t>RDD</a:t>
            </a:r>
            <a:r>
              <a:rPr lang="zh-CN" altLang="en-US" sz="2400" dirty="0"/>
              <a:t>将会</a:t>
            </a:r>
            <a:r>
              <a:rPr lang="zh-CN" altLang="en-US" sz="2400" dirty="0">
                <a:solidFill>
                  <a:srgbClr val="0033CC"/>
                </a:solidFill>
              </a:rPr>
              <a:t>保留在工作节点的中，可重复使用</a:t>
            </a:r>
          </a:p>
          <a:p>
            <a:pPr lvl="1"/>
            <a:r>
              <a:rPr lang="en-US" altLang="zh-CN" dirty="0"/>
              <a:t>cache()</a:t>
            </a:r>
            <a:r>
              <a:rPr lang="zh-CN" altLang="en-US" dirty="0"/>
              <a:t>：缓存</a:t>
            </a:r>
            <a:endParaRPr lang="en-US" altLang="zh-CN" dirty="0"/>
          </a:p>
          <a:p>
            <a:pPr lvl="2"/>
            <a:r>
              <a:rPr lang="zh-CN" altLang="en-US" dirty="0"/>
              <a:t>相当于</a:t>
            </a:r>
            <a:r>
              <a:rPr lang="en-US" altLang="zh-CN" dirty="0"/>
              <a:t>persist(MEMORY_ONLY)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3017728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19546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StorageLevel</a:t>
            </a:r>
            <a:endParaRPr lang="en-US" altLang="zh-CN" dirty="0">
              <a:latin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150" indent="-368300"/>
            <a:r>
              <a:rPr dirty="0">
                <a:latin typeface="Arial"/>
              </a:rPr>
              <a:t>MEMORY_ONLY</a:t>
            </a:r>
          </a:p>
          <a:p>
            <a:pPr marL="438150" indent="-368300"/>
            <a:r>
              <a:rPr dirty="0">
                <a:latin typeface="Arial"/>
              </a:rPr>
              <a:t>MEMORY_AND_DISK</a:t>
            </a:r>
          </a:p>
          <a:p>
            <a:pPr marL="438150" indent="-368300"/>
            <a:r>
              <a:rPr dirty="0">
                <a:latin typeface="Arial"/>
              </a:rPr>
              <a:t>MEMORY_ONLY_SER</a:t>
            </a:r>
            <a:endParaRPr lang="zh-CN" altLang="en-US" dirty="0">
              <a:latin typeface="Arial"/>
            </a:endParaRPr>
          </a:p>
          <a:p>
            <a:pPr marL="438150" indent="-368300"/>
            <a:r>
              <a:rPr dirty="0">
                <a:latin typeface="Arial"/>
              </a:rPr>
              <a:t>MEMORY_AND_DISK_SER</a:t>
            </a:r>
          </a:p>
          <a:p>
            <a:pPr marL="438150" indent="-368300"/>
            <a:r>
              <a:rPr dirty="0">
                <a:latin typeface="Arial"/>
              </a:rPr>
              <a:t>DISK_ONLY</a:t>
            </a:r>
          </a:p>
          <a:p>
            <a:pPr marL="438150" indent="-368300"/>
            <a:r>
              <a:rPr dirty="0">
                <a:latin typeface="Arial"/>
              </a:rPr>
              <a:t>MEMORY_ONLY_2, MEMORY_AND_DISK_2</a:t>
            </a:r>
          </a:p>
          <a:p>
            <a:pPr lvl="1"/>
            <a:endParaRPr lang="zh-CN" altLang="en-US" dirty="0">
              <a:latin typeface="Arial"/>
            </a:endParaRPr>
          </a:p>
          <a:p>
            <a:pPr lvl="1"/>
            <a:endParaRPr lang="zh-CN" altLang="en-US" dirty="0">
              <a:latin typeface="Arial"/>
            </a:endParaRPr>
          </a:p>
          <a:p>
            <a:pPr lvl="1"/>
            <a:endParaRPr lang="zh-CN" altLang="en-US" dirty="0">
              <a:latin typeface="Arial"/>
            </a:endParaRPr>
          </a:p>
          <a:p>
            <a:pPr lvl="1"/>
            <a:endParaRPr lang="en-US" altLang="zh-CN" dirty="0">
              <a:latin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17728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latin typeface="Arial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0938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StorageLevel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150" indent="-368300">
              <a:buSzPct val="100000"/>
            </a:pPr>
            <a:r>
              <a:rPr lang="en-US" altLang="zh-CN" dirty="0">
                <a:latin typeface="Arial"/>
              </a:rPr>
              <a:t>MEMORY_ONLY</a:t>
            </a:r>
            <a:r>
              <a:rPr lang="zh-CN" altLang="en-US" dirty="0">
                <a:latin typeface="Arial"/>
              </a:rPr>
              <a:t>：</a:t>
            </a:r>
            <a:endParaRPr lang="en-US" altLang="zh-CN" dirty="0">
              <a:latin typeface="Arial"/>
            </a:endParaRPr>
          </a:p>
          <a:p>
            <a:pPr marL="723900" lvl="1" indent="-368300">
              <a:buSzPct val="100000"/>
            </a:pPr>
            <a:r>
              <a:rPr lang="zh-CN" altLang="en-US" dirty="0">
                <a:latin typeface="Arial"/>
              </a:rPr>
              <a:t>在</a:t>
            </a:r>
            <a:r>
              <a:rPr lang="en-US" altLang="zh-CN" dirty="0">
                <a:latin typeface="Arial"/>
              </a:rPr>
              <a:t>JVM</a:t>
            </a:r>
            <a:r>
              <a:rPr lang="zh-CN" altLang="en-US" dirty="0"/>
              <a:t>中缓存</a:t>
            </a:r>
            <a:r>
              <a:rPr lang="en-US" altLang="zh-CN" dirty="0">
                <a:latin typeface="Arial"/>
              </a:rPr>
              <a:t>Java</a:t>
            </a:r>
            <a:r>
              <a:rPr lang="zh-CN" altLang="en-US" dirty="0">
                <a:latin typeface="Arial"/>
              </a:rPr>
              <a:t>的对象。如果内存不足，直接丢弃某些</a:t>
            </a:r>
            <a:r>
              <a:rPr lang="en-US" altLang="zh-CN" dirty="0">
                <a:latin typeface="Arial"/>
              </a:rPr>
              <a:t>partition</a:t>
            </a:r>
          </a:p>
          <a:p>
            <a:pPr marL="438150" indent="-368300"/>
            <a:r>
              <a:rPr lang="en-US" altLang="zh-CN" dirty="0">
                <a:latin typeface="Arial"/>
              </a:rPr>
              <a:t>MEMORY_AND_DISK</a:t>
            </a:r>
            <a:r>
              <a:rPr lang="zh-CN" altLang="en-US" dirty="0">
                <a:latin typeface="Arial"/>
              </a:rPr>
              <a:t>：</a:t>
            </a:r>
            <a:endParaRPr lang="en-US" altLang="zh-CN" dirty="0">
              <a:latin typeface="Arial"/>
            </a:endParaRPr>
          </a:p>
          <a:p>
            <a:pPr marL="723900" lvl="1" indent="-368300"/>
            <a:r>
              <a:rPr lang="zh-CN" altLang="en-US" dirty="0">
                <a:latin typeface="Arial"/>
              </a:rPr>
              <a:t>在</a:t>
            </a:r>
            <a:r>
              <a:rPr lang="en-US" altLang="zh-CN" dirty="0">
                <a:latin typeface="Arial"/>
              </a:rPr>
              <a:t>JVM</a:t>
            </a:r>
            <a:r>
              <a:rPr lang="zh-CN" altLang="en-US" dirty="0">
                <a:latin typeface="Arial"/>
              </a:rPr>
              <a:t>中缓存</a:t>
            </a:r>
            <a:r>
              <a:rPr lang="en-US" altLang="zh-CN" dirty="0">
                <a:latin typeface="Arial"/>
              </a:rPr>
              <a:t>Java</a:t>
            </a:r>
            <a:r>
              <a:rPr lang="zh-CN" altLang="en-US" dirty="0">
                <a:latin typeface="Arial"/>
              </a:rPr>
              <a:t>的对象。如果内存不足，</a:t>
            </a:r>
            <a:r>
              <a:rPr lang="en-US" altLang="en-US" dirty="0" err="1">
                <a:latin typeface="Arial"/>
              </a:rPr>
              <a:t>则将某些partitions写入到磁盘中</a:t>
            </a:r>
            <a:endParaRPr lang="en-US" altLang="en-US" dirty="0">
              <a:latin typeface="Arial"/>
            </a:endParaRPr>
          </a:p>
          <a:p>
            <a:pPr marL="438150" indent="-368300"/>
            <a:r>
              <a:rPr lang="en-US" altLang="zh-CN" dirty="0">
                <a:latin typeface="Arial"/>
              </a:rPr>
              <a:t>MEMORY_ONLY_SER</a:t>
            </a:r>
            <a:r>
              <a:rPr lang="zh-CN" altLang="en-US" dirty="0">
                <a:latin typeface="Arial"/>
              </a:rPr>
              <a:t>：</a:t>
            </a:r>
            <a:endParaRPr lang="en-US" altLang="zh-CN" dirty="0">
              <a:latin typeface="Arial"/>
            </a:endParaRPr>
          </a:p>
          <a:p>
            <a:pPr marL="723900" lvl="1" indent="-368300"/>
            <a:r>
              <a:rPr lang="zh-CN" altLang="en-US" dirty="0">
                <a:latin typeface="Arial"/>
              </a:rPr>
              <a:t>在内存为每个</a:t>
            </a:r>
            <a:r>
              <a:rPr lang="en-US" altLang="zh-CN" dirty="0">
                <a:latin typeface="Arial"/>
              </a:rPr>
              <a:t>partition</a:t>
            </a:r>
            <a:r>
              <a:rPr lang="zh-CN" altLang="en-US" dirty="0">
                <a:latin typeface="Arial"/>
              </a:rPr>
              <a:t>存储一个</a:t>
            </a:r>
            <a:r>
              <a:rPr lang="en-US" altLang="zh-CN" dirty="0" err="1">
                <a:latin typeface="Arial"/>
              </a:rPr>
              <a:t>byte</a:t>
            </a:r>
            <a:r>
              <a:rPr lang="en-US" altLang="en-US" dirty="0" err="1">
                <a:latin typeface="Arial"/>
              </a:rPr>
              <a:t>数组，数组内容为当前partition中Java对象的序列化结果</a:t>
            </a:r>
            <a:endParaRPr lang="en-US" altLang="en-US" dirty="0">
              <a:latin typeface="Arial"/>
            </a:endParaRPr>
          </a:p>
          <a:p>
            <a:pPr lvl="1"/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3017728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62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</a:t>
            </a:r>
            <a:r>
              <a:rPr lang="en-US" altLang="zh-CN" dirty="0" err="1"/>
              <a:t>MapReduce</a:t>
            </a:r>
            <a:r>
              <a:rPr lang="zh-CN" altLang="en-US" dirty="0"/>
              <a:t>作业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端的结果要先写入本地磁盘，再由</a:t>
            </a:r>
            <a:r>
              <a:rPr lang="en-US" altLang="zh-CN" dirty="0"/>
              <a:t>Reduce</a:t>
            </a:r>
            <a:r>
              <a:rPr lang="zh-CN" altLang="en-US" dirty="0"/>
              <a:t>端来拉取</a:t>
            </a:r>
          </a:p>
        </p:txBody>
      </p:sp>
      <p:sp>
        <p:nvSpPr>
          <p:cNvPr id="6" name="矩形 5"/>
          <p:cNvSpPr/>
          <p:nvPr/>
        </p:nvSpPr>
        <p:spPr>
          <a:xfrm>
            <a:off x="1866900" y="3183055"/>
            <a:ext cx="1066800" cy="746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文件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48400" y="3183054"/>
            <a:ext cx="1066800" cy="746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文件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282155" y="3263589"/>
            <a:ext cx="2628900" cy="58584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Map + Reduce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81216" y="4234775"/>
            <a:ext cx="142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读磁盘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32192" y="3828621"/>
            <a:ext cx="2070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Shuffle</a:t>
            </a:r>
            <a:r>
              <a:rPr lang="zh-CN" altLang="en-US" dirty="0"/>
              <a:t>阶段</a:t>
            </a:r>
            <a:r>
              <a:rPr lang="en-US" altLang="zh-CN" dirty="0"/>
              <a:t>Map</a:t>
            </a:r>
            <a:r>
              <a:rPr lang="zh-CN" altLang="en-US" dirty="0"/>
              <a:t>端的结果需写磁盘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49127" y="4234773"/>
            <a:ext cx="142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写磁盘</a:t>
            </a: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1938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StorageLevel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en-US" altLang="zh-CN" sz="3200" dirty="0"/>
              <a:t>MEMORY_AND_DISK_SER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marL="723900" lvl="1" indent="-368300">
              <a:buClr>
                <a:srgbClr val="FFC000"/>
              </a:buClr>
              <a:buSzPct val="100000"/>
            </a:pPr>
            <a:r>
              <a:rPr lang="en-US" altLang="en-US" dirty="0" err="1">
                <a:latin typeface="Arial"/>
              </a:rPr>
              <a:t>与MEMORY_AND_DISK类似</a:t>
            </a:r>
            <a:r>
              <a:rPr lang="en-US" altLang="en-US" dirty="0">
                <a:latin typeface="Arial"/>
              </a:rPr>
              <a:t>，</a:t>
            </a:r>
            <a:r>
              <a:rPr lang="zh-CN" altLang="en-US" dirty="0">
                <a:latin typeface="Arial"/>
              </a:rPr>
              <a:t>但每个分区存储的是</a:t>
            </a:r>
            <a:r>
              <a:rPr lang="en-US" altLang="zh-CN" dirty="0">
                <a:latin typeface="Arial"/>
              </a:rPr>
              <a:t>Java</a:t>
            </a:r>
            <a:r>
              <a:rPr lang="zh-CN" altLang="en-US" dirty="0">
                <a:latin typeface="Arial"/>
              </a:rPr>
              <a:t>对象序列化后组成的</a:t>
            </a:r>
            <a:r>
              <a:rPr lang="en-US" altLang="zh-CN" dirty="0">
                <a:latin typeface="Arial"/>
              </a:rPr>
              <a:t>byte</a:t>
            </a:r>
            <a:r>
              <a:rPr lang="zh-CN" altLang="en-US" dirty="0">
                <a:latin typeface="Arial"/>
              </a:rPr>
              <a:t>数组</a:t>
            </a:r>
            <a:endParaRPr lang="en-US" altLang="zh-CN" dirty="0">
              <a:latin typeface="Arial"/>
            </a:endParaRPr>
          </a:p>
          <a:p>
            <a:endParaRPr lang="en-US" altLang="zh-CN" dirty="0"/>
          </a:p>
          <a:p>
            <a:r>
              <a:rPr lang="en-US" altLang="zh-CN" dirty="0"/>
              <a:t>DISK_ONLY: </a:t>
            </a:r>
          </a:p>
          <a:p>
            <a:pPr lvl="1"/>
            <a:r>
              <a:rPr lang="en-US" altLang="en-US" dirty="0" err="1"/>
              <a:t>将每个</a:t>
            </a:r>
            <a:r>
              <a:rPr lang="zh-CN" altLang="en-US" dirty="0"/>
              <a:t>分区</a:t>
            </a:r>
            <a:r>
              <a:rPr lang="en-US" altLang="en-US" dirty="0" err="1"/>
              <a:t>的数据序列化到磁盘中</a:t>
            </a:r>
            <a:endParaRPr lang="en-US" altLang="zh-CN" dirty="0"/>
          </a:p>
          <a:p>
            <a:pPr marL="0" indent="0">
              <a:buNone/>
            </a:pPr>
            <a:endParaRPr lang="zh-CN" altLang="en-US" sz="1800" dirty="0"/>
          </a:p>
          <a:p>
            <a:pPr lvl="1"/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3017728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0132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StorageLevel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MEMORY_ONLY_2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buClr>
                <a:srgbClr val="FFC000"/>
              </a:buClr>
            </a:pPr>
            <a:r>
              <a:rPr lang="zh-CN" altLang="en-US" dirty="0"/>
              <a:t>与</a:t>
            </a:r>
            <a:r>
              <a:rPr lang="en-US" altLang="zh-CN" dirty="0"/>
              <a:t>MEMORY_ONLY</a:t>
            </a:r>
            <a:r>
              <a:rPr lang="zh-CN" altLang="en-US" dirty="0"/>
              <a:t>相同，但是每个分区备份到两台机器上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MEMORY_AND_DISK_2: </a:t>
            </a:r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MEMORY_AND_DISK</a:t>
            </a:r>
            <a:r>
              <a:rPr lang="zh-CN" altLang="en-US" dirty="0"/>
              <a:t>相同，但是每个分区备份到两台机器上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5560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72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RDD</a:t>
            </a:r>
            <a:r>
              <a:rPr lang="zh-CN" altLang="en-US" dirty="0"/>
              <a:t>持久化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故障恢复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检查点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71358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Lineage</a:t>
            </a:r>
            <a:r>
              <a:rPr lang="zh-CN" altLang="en-US" dirty="0"/>
              <a:t>机制</a:t>
            </a:r>
            <a:endParaRPr lang="zh-CN" altLang="en-US" dirty="0">
              <a:latin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dirty="0">
                <a:latin typeface="Arial"/>
              </a:rPr>
              <a:t>RDD dependencies</a:t>
            </a:r>
            <a:endParaRPr lang="en-US" altLang="zh-CN" dirty="0">
              <a:latin typeface="Arial"/>
            </a:endParaRPr>
          </a:p>
        </p:txBody>
      </p:sp>
      <p:pic>
        <p:nvPicPr>
          <p:cNvPr id="5" name="图片 4" descr="faul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04" y="2331183"/>
            <a:ext cx="5725019" cy="3644929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8213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Lineage</a:t>
            </a:r>
            <a:r>
              <a:rPr lang="zh-CN" altLang="en-US" dirty="0"/>
              <a:t>机制</a:t>
            </a:r>
            <a:endParaRPr lang="zh-CN" altLang="en-US" dirty="0">
              <a:latin typeface="Arial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5600" indent="-355600"/>
            <a:r>
              <a:rPr lang="zh-CN" altLang="en-US" dirty="0">
                <a:latin typeface="Arial"/>
              </a:rPr>
              <a:t>红色部分丢失，需重算紫色部分</a:t>
            </a:r>
            <a:endParaRPr lang="en-US" altLang="zh-CN" dirty="0">
              <a:latin typeface="Arial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679604" y="2331183"/>
            <a:ext cx="5725019" cy="3644929"/>
            <a:chOff x="1679604" y="2331183"/>
            <a:chExt cx="5725019" cy="3644929"/>
          </a:xfrm>
        </p:grpSpPr>
        <p:pic>
          <p:nvPicPr>
            <p:cNvPr id="5" name="图片 4" descr="faul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604" y="2331183"/>
              <a:ext cx="5725019" cy="364492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 bwMode="auto">
            <a:xfrm>
              <a:off x="2768531" y="2796708"/>
              <a:ext cx="513748" cy="28537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华文细黑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807811" y="2792150"/>
              <a:ext cx="513748" cy="285379"/>
            </a:xfrm>
            <a:prstGeom prst="rect">
              <a:avLst/>
            </a:prstGeom>
            <a:noFill/>
            <a:ln w="2857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华文细黑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659875" y="2949108"/>
              <a:ext cx="513748" cy="285379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华文细黑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5542176" y="2730516"/>
              <a:ext cx="513748" cy="1036479"/>
            </a:xfrm>
            <a:prstGeom prst="rect">
              <a:avLst/>
            </a:prstGeom>
            <a:noFill/>
            <a:ln w="2857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华文细黑" pitchFamily="2" charset="-122"/>
              </a:endParaRPr>
            </a:p>
          </p:txBody>
        </p:sp>
      </p:grpSp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234721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RDD Lineage</a:t>
            </a:r>
            <a:r>
              <a:rPr lang="zh-CN" altLang="en-US" dirty="0"/>
              <a:t>恢复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RDD Lineage</a:t>
            </a:r>
            <a:r>
              <a:rPr lang="zh-CN" altLang="en-US" dirty="0"/>
              <a:t>的故障恢复</a:t>
            </a:r>
            <a:endParaRPr lang="en-US" altLang="zh-CN" dirty="0"/>
          </a:p>
          <a:p>
            <a:pPr lvl="1"/>
            <a:r>
              <a:rPr lang="zh-CN" altLang="en-US" dirty="0"/>
              <a:t>重新计算丢失分区</a:t>
            </a:r>
            <a:endParaRPr lang="en-US" altLang="zh-CN" dirty="0"/>
          </a:p>
          <a:p>
            <a:pPr lvl="1"/>
            <a:r>
              <a:rPr lang="zh-CN" altLang="en-US" dirty="0"/>
              <a:t>重算过程在不同节点之间可以并行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与数据库恢复的比较</a:t>
            </a:r>
            <a:endParaRPr lang="en-US" altLang="zh-CN" dirty="0"/>
          </a:p>
          <a:p>
            <a:pPr lvl="1"/>
            <a:r>
              <a:rPr lang="en-US" altLang="zh-CN" dirty="0"/>
              <a:t>RDD Lineage</a:t>
            </a:r>
            <a:r>
              <a:rPr lang="zh-CN" altLang="en-US" dirty="0"/>
              <a:t>：记录</a:t>
            </a:r>
            <a:r>
              <a:rPr lang="zh-CN" altLang="en-US" dirty="0">
                <a:solidFill>
                  <a:srgbClr val="7030A0"/>
                </a:solidFill>
              </a:rPr>
              <a:t>粗粒度</a:t>
            </a:r>
            <a:r>
              <a:rPr lang="zh-CN" altLang="en-US" dirty="0"/>
              <a:t>的操作</a:t>
            </a:r>
          </a:p>
          <a:p>
            <a:pPr lvl="1"/>
            <a:r>
              <a:rPr lang="zh-CN" altLang="en-US" dirty="0"/>
              <a:t>数据复制或者日志：记录</a:t>
            </a:r>
            <a:r>
              <a:rPr lang="zh-CN" altLang="en-US" dirty="0">
                <a:solidFill>
                  <a:srgbClr val="0033CC"/>
                </a:solidFill>
              </a:rPr>
              <a:t>细粒度</a:t>
            </a:r>
            <a:r>
              <a:rPr lang="zh-CN" altLang="en-US" dirty="0"/>
              <a:t>的操作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0995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76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RDD</a:t>
            </a:r>
            <a:r>
              <a:rPr lang="zh-CN" altLang="en-US" dirty="0"/>
              <a:t>持久化</a:t>
            </a:r>
            <a:endParaRPr lang="en-US" altLang="zh-CN" dirty="0"/>
          </a:p>
          <a:p>
            <a:pPr lvl="1"/>
            <a:r>
              <a:rPr lang="zh-CN" altLang="en-US" dirty="0"/>
              <a:t>故障恢复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检查点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编程示例</a:t>
            </a:r>
          </a:p>
          <a:p>
            <a:pPr lvl="1"/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9592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/>
            <a:r>
              <a:rPr lang="zh-CN" altLang="en-US" sz="3600" b="1" dirty="0">
                <a:latin typeface="Arial"/>
                <a:ea typeface="宋体" charset="-122"/>
                <a:cs typeface="Times New Roman" pitchFamily="18" charset="0"/>
              </a:rPr>
              <a:t>检查点机制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sz="3200" dirty="0">
                <a:ea typeface="+mn-ea"/>
                <a:cs typeface="+mn-cs"/>
              </a:rPr>
              <a:t>前述机制的不足之处</a:t>
            </a:r>
            <a:endParaRPr lang="en-US" altLang="zh-CN" sz="3200" dirty="0">
              <a:ea typeface="+mn-ea"/>
              <a:cs typeface="+mn-cs"/>
            </a:endParaRPr>
          </a:p>
          <a:p>
            <a:pPr lvl="1">
              <a:buClr>
                <a:srgbClr val="FFC000"/>
              </a:buClr>
            </a:pPr>
            <a:r>
              <a:rPr lang="en-US" altLang="zh-CN" dirty="0"/>
              <a:t>Lineage</a:t>
            </a:r>
            <a:r>
              <a:rPr lang="zh-CN" altLang="en-US" dirty="0"/>
              <a:t>可能</a:t>
            </a:r>
            <a:r>
              <a:rPr lang="zh-CN" altLang="en-US" dirty="0">
                <a:solidFill>
                  <a:srgbClr val="FF0000"/>
                </a:solidFill>
              </a:rPr>
              <a:t>非常长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buClr>
                <a:srgbClr val="FFC000"/>
              </a:buClr>
            </a:pPr>
            <a:r>
              <a:rPr lang="en-US" altLang="zh-CN" dirty="0"/>
              <a:t>RDD</a:t>
            </a:r>
            <a:r>
              <a:rPr lang="zh-CN" altLang="en-US" dirty="0"/>
              <a:t>持久化机制保存到集群内机器的磁盘，</a:t>
            </a:r>
            <a:r>
              <a:rPr lang="zh-CN" altLang="en-US" dirty="0">
                <a:solidFill>
                  <a:srgbClr val="FF0000"/>
                </a:solidFill>
              </a:rPr>
              <a:t>并不完全可靠</a:t>
            </a:r>
            <a:endParaRPr lang="en-US" altLang="zh-CN" sz="3200" dirty="0">
              <a:ea typeface="+mn-ea"/>
              <a:cs typeface="+mn-cs"/>
            </a:endParaRPr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sz="3200" dirty="0">
                <a:ea typeface="+mn-ea"/>
                <a:cs typeface="+mn-cs"/>
              </a:rPr>
              <a:t>检查点机制将</a:t>
            </a:r>
            <a:r>
              <a:rPr lang="en-US" altLang="zh-CN" sz="3200" dirty="0">
                <a:ea typeface="+mn-ea"/>
                <a:cs typeface="+mn-cs"/>
              </a:rPr>
              <a:t>RDD</a:t>
            </a:r>
            <a:r>
              <a:rPr lang="zh-CN" altLang="en-US" sz="3200" dirty="0">
                <a:ea typeface="+mn-ea"/>
                <a:cs typeface="+mn-cs"/>
              </a:rPr>
              <a:t>写入</a:t>
            </a:r>
            <a:r>
              <a:rPr lang="zh-CN" altLang="en-US" sz="3200" dirty="0">
                <a:solidFill>
                  <a:srgbClr val="0033CC"/>
                </a:solidFill>
                <a:ea typeface="+mn-ea"/>
                <a:cs typeface="+mn-cs"/>
              </a:rPr>
              <a:t>外部可靠的</a:t>
            </a:r>
            <a:r>
              <a:rPr lang="zh-CN" altLang="en-US" sz="3200" dirty="0">
                <a:ea typeface="+mn-ea"/>
                <a:cs typeface="+mn-cs"/>
              </a:rPr>
              <a:t>（本身具有容错机制）分布式文件系统，例如</a:t>
            </a:r>
            <a:r>
              <a:rPr lang="en-US" altLang="zh-CN" sz="3200" dirty="0"/>
              <a:t>HDFS</a:t>
            </a:r>
          </a:p>
          <a:p>
            <a:pPr lvl="1">
              <a:buClr>
                <a:srgbClr val="FFC000"/>
              </a:buClr>
            </a:pPr>
            <a:r>
              <a:rPr lang="zh-CN" altLang="en-US" dirty="0"/>
              <a:t>在实现层面，写检查点的过程是一个独立的作业，在用户作业结束后运行</a:t>
            </a: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5078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78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2278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 API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79</a:t>
            </a:fld>
            <a:endParaRPr lang="en-US" altLang="zh-CN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9C136E-EA1C-498E-9263-D734BBC4E7A4}"/>
              </a:ext>
            </a:extLst>
          </p:cNvPr>
          <p:cNvSpPr/>
          <p:nvPr/>
        </p:nvSpPr>
        <p:spPr>
          <a:xfrm>
            <a:off x="425881" y="4679361"/>
            <a:ext cx="8252953" cy="9339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9DBCDA-98F9-4DEF-B918-A7C9B1F28ED6}"/>
              </a:ext>
            </a:extLst>
          </p:cNvPr>
          <p:cNvSpPr/>
          <p:nvPr/>
        </p:nvSpPr>
        <p:spPr>
          <a:xfrm>
            <a:off x="2514216" y="4723042"/>
            <a:ext cx="4076281" cy="27699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 Core 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26DFA2C-C2E4-42D0-BBC9-34E4020DA069}"/>
              </a:ext>
            </a:extLst>
          </p:cNvPr>
          <p:cNvSpPr/>
          <p:nvPr/>
        </p:nvSpPr>
        <p:spPr>
          <a:xfrm>
            <a:off x="425881" y="2885770"/>
            <a:ext cx="4009284" cy="164455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07E1DA5-359C-49DA-A633-2C5B97316EBA}"/>
              </a:ext>
            </a:extLst>
          </p:cNvPr>
          <p:cNvSpPr/>
          <p:nvPr/>
        </p:nvSpPr>
        <p:spPr>
          <a:xfrm>
            <a:off x="1640052" y="2982911"/>
            <a:ext cx="1580941" cy="27699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 SQL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92B32C5D-2F31-4773-BCFF-A6ED16F9332A}"/>
              </a:ext>
            </a:extLst>
          </p:cNvPr>
          <p:cNvSpPr/>
          <p:nvPr/>
        </p:nvSpPr>
        <p:spPr>
          <a:xfrm>
            <a:off x="965787" y="3956216"/>
            <a:ext cx="1361703" cy="373380"/>
          </a:xfrm>
          <a:prstGeom prst="roundRect">
            <a:avLst>
              <a:gd name="adj" fmla="val 50000"/>
            </a:avLst>
          </a:prstGeom>
          <a:solidFill>
            <a:srgbClr val="70AC2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3702B3D-57B8-4B64-AD84-9C6F900AFA50}"/>
              </a:ext>
            </a:extLst>
          </p:cNvPr>
          <p:cNvSpPr/>
          <p:nvPr/>
        </p:nvSpPr>
        <p:spPr>
          <a:xfrm>
            <a:off x="2594799" y="3956216"/>
            <a:ext cx="1361703" cy="373380"/>
          </a:xfrm>
          <a:prstGeom prst="roundRect">
            <a:avLst>
              <a:gd name="adj" fmla="val 50000"/>
            </a:avLst>
          </a:prstGeom>
          <a:solidFill>
            <a:srgbClr val="70AC2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1C4B8F2-ED1A-4BD5-B4F3-E283BCE081DE}"/>
              </a:ext>
            </a:extLst>
          </p:cNvPr>
          <p:cNvSpPr/>
          <p:nvPr/>
        </p:nvSpPr>
        <p:spPr>
          <a:xfrm>
            <a:off x="3871504" y="5074243"/>
            <a:ext cx="1361703" cy="373380"/>
          </a:xfrm>
          <a:prstGeom prst="roundRect">
            <a:avLst>
              <a:gd name="adj" fmla="val 50000"/>
            </a:avLst>
          </a:prstGeom>
          <a:solidFill>
            <a:srgbClr val="70AC2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B27E1FE-D7B6-4640-85C0-C3FCEC20BF7D}"/>
              </a:ext>
            </a:extLst>
          </p:cNvPr>
          <p:cNvSpPr/>
          <p:nvPr/>
        </p:nvSpPr>
        <p:spPr>
          <a:xfrm>
            <a:off x="425881" y="2133600"/>
            <a:ext cx="1946914" cy="60789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Streaming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AACB681-4675-4921-B244-D4AAE476DAB7}"/>
              </a:ext>
            </a:extLst>
          </p:cNvPr>
          <p:cNvSpPr/>
          <p:nvPr/>
        </p:nvSpPr>
        <p:spPr>
          <a:xfrm>
            <a:off x="4633011" y="3452039"/>
            <a:ext cx="1983453" cy="10812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33A6DB5-2220-40AE-962E-2514CD60EE2D}"/>
              </a:ext>
            </a:extLst>
          </p:cNvPr>
          <p:cNvSpPr/>
          <p:nvPr/>
        </p:nvSpPr>
        <p:spPr>
          <a:xfrm>
            <a:off x="4882217" y="3563367"/>
            <a:ext cx="1580941" cy="27699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 Streaming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0A383CA-6C96-4FA0-ABC5-2BC087ADE6BE}"/>
              </a:ext>
            </a:extLst>
          </p:cNvPr>
          <p:cNvSpPr/>
          <p:nvPr/>
        </p:nvSpPr>
        <p:spPr>
          <a:xfrm>
            <a:off x="4943885" y="4009426"/>
            <a:ext cx="1361703" cy="373380"/>
          </a:xfrm>
          <a:prstGeom prst="roundRect">
            <a:avLst>
              <a:gd name="adj" fmla="val 50000"/>
            </a:avLst>
          </a:prstGeom>
          <a:solidFill>
            <a:srgbClr val="70AC2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DStream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F1039A2-14A8-4959-94CA-FBE6D5955697}"/>
              </a:ext>
            </a:extLst>
          </p:cNvPr>
          <p:cNvSpPr/>
          <p:nvPr/>
        </p:nvSpPr>
        <p:spPr>
          <a:xfrm>
            <a:off x="2476292" y="2137646"/>
            <a:ext cx="927688" cy="6038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Mllib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(DataFrame-based)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9353DD3-0062-4F4D-A639-B7345A095BEC}"/>
              </a:ext>
            </a:extLst>
          </p:cNvPr>
          <p:cNvSpPr/>
          <p:nvPr/>
        </p:nvSpPr>
        <p:spPr>
          <a:xfrm>
            <a:off x="3507477" y="2142495"/>
            <a:ext cx="927688" cy="5989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GraphX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890E77D-CCD9-49DA-9E99-7F3963A072E9}"/>
              </a:ext>
            </a:extLst>
          </p:cNvPr>
          <p:cNvSpPr/>
          <p:nvPr/>
        </p:nvSpPr>
        <p:spPr>
          <a:xfrm>
            <a:off x="6719961" y="3931238"/>
            <a:ext cx="927688" cy="60384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MLlib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(RDD-based)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15DE1A-C528-4DB9-9713-A6EDB522E2D4}"/>
              </a:ext>
            </a:extLst>
          </p:cNvPr>
          <p:cNvSpPr/>
          <p:nvPr/>
        </p:nvSpPr>
        <p:spPr>
          <a:xfrm>
            <a:off x="7751146" y="3936087"/>
            <a:ext cx="927688" cy="59899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GraphX</a:t>
            </a: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(RDD-based)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: 圆角 10">
            <a:extLst>
              <a:ext uri="{FF2B5EF4-FFF2-40B4-BE49-F238E27FC236}">
                <a16:creationId xmlns:a16="http://schemas.microsoft.com/office/drawing/2014/main" id="{2CCD5228-9FF3-4B72-9BBE-84252311103A}"/>
              </a:ext>
            </a:extLst>
          </p:cNvPr>
          <p:cNvSpPr/>
          <p:nvPr/>
        </p:nvSpPr>
        <p:spPr>
          <a:xfrm>
            <a:off x="965787" y="3385448"/>
            <a:ext cx="2990715" cy="373380"/>
          </a:xfrm>
          <a:prstGeom prst="roundRect">
            <a:avLst>
              <a:gd name="adj" fmla="val 50000"/>
            </a:avLst>
          </a:prstGeom>
          <a:solidFill>
            <a:srgbClr val="70AC2E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0E0642E-B18E-4317-AA89-0155513A5A60}"/>
              </a:ext>
            </a:extLst>
          </p:cNvPr>
          <p:cNvSpPr/>
          <p:nvPr/>
        </p:nvSpPr>
        <p:spPr>
          <a:xfrm>
            <a:off x="3352800" y="4730638"/>
            <a:ext cx="2417807" cy="8319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</a:t>
            </a:r>
            <a:r>
              <a:rPr lang="en-US" altLang="zh-CN" dirty="0" err="1"/>
              <a:t>MapReduce</a:t>
            </a:r>
            <a:r>
              <a:rPr lang="zh-CN" altLang="en-US" dirty="0"/>
              <a:t>作业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例子：迭代计算过程中每一迭代步</a:t>
            </a:r>
            <a:r>
              <a:rPr lang="zh-CN" altLang="en-US"/>
              <a:t>结束时将结果</a:t>
            </a:r>
            <a:r>
              <a:rPr lang="zh-CN" altLang="en-US" dirty="0"/>
              <a:t>写入</a:t>
            </a:r>
            <a:r>
              <a:rPr lang="en-US" altLang="zh-CN" dirty="0"/>
              <a:t>HDFS</a:t>
            </a:r>
            <a:r>
              <a:rPr lang="zh-CN" altLang="en-US" dirty="0"/>
              <a:t>，下一步将该结果再次从</a:t>
            </a:r>
            <a:r>
              <a:rPr lang="en-US" altLang="zh-CN" dirty="0"/>
              <a:t>HDFS</a:t>
            </a:r>
            <a:r>
              <a:rPr lang="zh-CN" altLang="en-US" dirty="0"/>
              <a:t>读出</a:t>
            </a:r>
          </a:p>
        </p:txBody>
      </p:sp>
      <p:grpSp>
        <p:nvGrpSpPr>
          <p:cNvPr id="5" name="Group 672"/>
          <p:cNvGrpSpPr/>
          <p:nvPr/>
        </p:nvGrpSpPr>
        <p:grpSpPr>
          <a:xfrm>
            <a:off x="1295400" y="3276600"/>
            <a:ext cx="6290141" cy="2133600"/>
            <a:chOff x="0" y="-6351"/>
            <a:chExt cx="4347528" cy="875996"/>
          </a:xfrm>
        </p:grpSpPr>
        <p:grpSp>
          <p:nvGrpSpPr>
            <p:cNvPr id="6" name="Group 597"/>
            <p:cNvGrpSpPr/>
            <p:nvPr/>
          </p:nvGrpSpPr>
          <p:grpSpPr>
            <a:xfrm>
              <a:off x="0" y="491220"/>
              <a:ext cx="316218" cy="378425"/>
              <a:chOff x="0" y="0"/>
              <a:chExt cx="316217" cy="378423"/>
            </a:xfrm>
          </p:grpSpPr>
          <p:grpSp>
            <p:nvGrpSpPr>
              <p:cNvPr id="81" name="Group 590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88" name="Shape 588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89" name="Shape 58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82" name="Group 593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86" name="Shape 591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87" name="Shape 592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83" name="Group 596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84" name="Shape 59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85" name="Shape 595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7" name="Group 600"/>
            <p:cNvGrpSpPr/>
            <p:nvPr/>
          </p:nvGrpSpPr>
          <p:grpSpPr>
            <a:xfrm>
              <a:off x="448345" y="593810"/>
              <a:ext cx="267579" cy="157992"/>
              <a:chOff x="0" y="0"/>
              <a:chExt cx="267578" cy="157991"/>
            </a:xfrm>
          </p:grpSpPr>
          <p:sp>
            <p:nvSpPr>
              <p:cNvPr id="79" name="Shape 598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80" name="Shape 599"/>
              <p:cNvSpPr/>
              <p:nvPr/>
            </p:nvSpPr>
            <p:spPr>
              <a:xfrm>
                <a:off x="0" y="0"/>
                <a:ext cx="267579" cy="15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/>
                  <a:t>Step</a:t>
                </a:r>
              </a:p>
            </p:txBody>
          </p:sp>
        </p:grpSp>
        <p:sp>
          <p:nvSpPr>
            <p:cNvPr id="8" name="Shape 601"/>
            <p:cNvSpPr/>
            <p:nvPr/>
          </p:nvSpPr>
          <p:spPr>
            <a:xfrm>
              <a:off x="329818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9" name="Shape 602"/>
            <p:cNvSpPr/>
            <p:nvPr/>
          </p:nvSpPr>
          <p:spPr>
            <a:xfrm>
              <a:off x="725584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10" name="Group 612"/>
            <p:cNvGrpSpPr/>
            <p:nvPr/>
          </p:nvGrpSpPr>
          <p:grpSpPr>
            <a:xfrm>
              <a:off x="865918" y="491220"/>
              <a:ext cx="316218" cy="378425"/>
              <a:chOff x="0" y="0"/>
              <a:chExt cx="316217" cy="378423"/>
            </a:xfrm>
          </p:grpSpPr>
          <p:grpSp>
            <p:nvGrpSpPr>
              <p:cNvPr id="70" name="Group 605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77" name="Shape 603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8" name="Shape 60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71" name="Group 608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75" name="Shape 606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6" name="Shape 607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72" name="Group 611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73" name="Shape 60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4" name="Shape 610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11" name="Group 615"/>
            <p:cNvGrpSpPr/>
            <p:nvPr/>
          </p:nvGrpSpPr>
          <p:grpSpPr>
            <a:xfrm>
              <a:off x="1314264" y="593810"/>
              <a:ext cx="267579" cy="157992"/>
              <a:chOff x="0" y="0"/>
              <a:chExt cx="267578" cy="157991"/>
            </a:xfrm>
          </p:grpSpPr>
          <p:sp>
            <p:nvSpPr>
              <p:cNvPr id="68" name="Shape 613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" name="Shape 614"/>
              <p:cNvSpPr/>
              <p:nvPr/>
            </p:nvSpPr>
            <p:spPr>
              <a:xfrm>
                <a:off x="0" y="0"/>
                <a:ext cx="267579" cy="15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/>
                  <a:t>Step</a:t>
                </a:r>
              </a:p>
            </p:txBody>
          </p:sp>
        </p:grpSp>
        <p:sp>
          <p:nvSpPr>
            <p:cNvPr id="12" name="Shape 616"/>
            <p:cNvSpPr/>
            <p:nvPr/>
          </p:nvSpPr>
          <p:spPr>
            <a:xfrm>
              <a:off x="1195737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" name="Shape 617"/>
            <p:cNvSpPr/>
            <p:nvPr/>
          </p:nvSpPr>
          <p:spPr>
            <a:xfrm>
              <a:off x="1591503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14" name="Group 627"/>
            <p:cNvGrpSpPr/>
            <p:nvPr/>
          </p:nvGrpSpPr>
          <p:grpSpPr>
            <a:xfrm>
              <a:off x="1732926" y="491220"/>
              <a:ext cx="316218" cy="378425"/>
              <a:chOff x="0" y="0"/>
              <a:chExt cx="316217" cy="378423"/>
            </a:xfrm>
          </p:grpSpPr>
          <p:grpSp>
            <p:nvGrpSpPr>
              <p:cNvPr id="59" name="Group 620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66" name="Shape 618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7" name="Shape 61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60" name="Group 623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64" name="Shape 621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5" name="Shape 622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61" name="Group 626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62" name="Shape 62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3" name="Shape 625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15" name="Group 630"/>
            <p:cNvGrpSpPr/>
            <p:nvPr/>
          </p:nvGrpSpPr>
          <p:grpSpPr>
            <a:xfrm>
              <a:off x="2181271" y="593810"/>
              <a:ext cx="267580" cy="157992"/>
              <a:chOff x="0" y="0"/>
              <a:chExt cx="267578" cy="157991"/>
            </a:xfrm>
          </p:grpSpPr>
          <p:sp>
            <p:nvSpPr>
              <p:cNvPr id="57" name="Shape 628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58" name="Shape 629"/>
              <p:cNvSpPr/>
              <p:nvPr/>
            </p:nvSpPr>
            <p:spPr>
              <a:xfrm>
                <a:off x="0" y="0"/>
                <a:ext cx="267579" cy="15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 dirty="0"/>
                  <a:t>Step</a:t>
                </a:r>
              </a:p>
            </p:txBody>
          </p:sp>
        </p:grpSp>
        <p:sp>
          <p:nvSpPr>
            <p:cNvPr id="16" name="Shape 631"/>
            <p:cNvSpPr/>
            <p:nvPr/>
          </p:nvSpPr>
          <p:spPr>
            <a:xfrm>
              <a:off x="2062744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7" name="Shape 632"/>
            <p:cNvSpPr/>
            <p:nvPr/>
          </p:nvSpPr>
          <p:spPr>
            <a:xfrm>
              <a:off x="2458510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18" name="Group 642"/>
            <p:cNvGrpSpPr/>
            <p:nvPr/>
          </p:nvGrpSpPr>
          <p:grpSpPr>
            <a:xfrm>
              <a:off x="2620486" y="491220"/>
              <a:ext cx="316218" cy="378425"/>
              <a:chOff x="0" y="0"/>
              <a:chExt cx="316217" cy="378423"/>
            </a:xfrm>
          </p:grpSpPr>
          <p:grpSp>
            <p:nvGrpSpPr>
              <p:cNvPr id="48" name="Group 635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55" name="Shape 633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" name="Shape 63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49" name="Group 638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53" name="Shape 636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4" name="Shape 637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50" name="Group 641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51" name="Shape 63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2" name="Shape 640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19" name="Group 645"/>
            <p:cNvGrpSpPr/>
            <p:nvPr/>
          </p:nvGrpSpPr>
          <p:grpSpPr>
            <a:xfrm>
              <a:off x="3068831" y="593810"/>
              <a:ext cx="267580" cy="157992"/>
              <a:chOff x="0" y="0"/>
              <a:chExt cx="267578" cy="157991"/>
            </a:xfrm>
          </p:grpSpPr>
          <p:sp>
            <p:nvSpPr>
              <p:cNvPr id="46" name="Shape 643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" name="Shape 644"/>
              <p:cNvSpPr/>
              <p:nvPr/>
            </p:nvSpPr>
            <p:spPr>
              <a:xfrm>
                <a:off x="0" y="0"/>
                <a:ext cx="267579" cy="15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/>
                  <a:t>Step</a:t>
                </a:r>
              </a:p>
            </p:txBody>
          </p:sp>
        </p:grpSp>
        <p:sp>
          <p:nvSpPr>
            <p:cNvPr id="20" name="Shape 646"/>
            <p:cNvSpPr/>
            <p:nvPr/>
          </p:nvSpPr>
          <p:spPr>
            <a:xfrm>
              <a:off x="2950304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1" name="Shape 647"/>
            <p:cNvSpPr/>
            <p:nvPr/>
          </p:nvSpPr>
          <p:spPr>
            <a:xfrm>
              <a:off x="3346070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22" name="Group 657"/>
            <p:cNvGrpSpPr/>
            <p:nvPr/>
          </p:nvGrpSpPr>
          <p:grpSpPr>
            <a:xfrm>
              <a:off x="3503840" y="491220"/>
              <a:ext cx="316218" cy="378425"/>
              <a:chOff x="0" y="0"/>
              <a:chExt cx="316217" cy="378423"/>
            </a:xfrm>
          </p:grpSpPr>
          <p:grpSp>
            <p:nvGrpSpPr>
              <p:cNvPr id="37" name="Group 650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44" name="Shape 648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" name="Shape 64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38" name="Group 653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42" name="Shape 651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3" name="Shape 652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39" name="Group 656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40" name="Shape 65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1" name="Shape 655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23" name="Group 660"/>
            <p:cNvGrpSpPr/>
            <p:nvPr/>
          </p:nvGrpSpPr>
          <p:grpSpPr>
            <a:xfrm>
              <a:off x="3952185" y="593810"/>
              <a:ext cx="267579" cy="157992"/>
              <a:chOff x="0" y="0"/>
              <a:chExt cx="267578" cy="157991"/>
            </a:xfrm>
          </p:grpSpPr>
          <p:sp>
            <p:nvSpPr>
              <p:cNvPr id="35" name="Shape 658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" name="Shape 659"/>
              <p:cNvSpPr/>
              <p:nvPr/>
            </p:nvSpPr>
            <p:spPr>
              <a:xfrm>
                <a:off x="0" y="0"/>
                <a:ext cx="267579" cy="15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/>
                  <a:t>Step</a:t>
                </a:r>
              </a:p>
            </p:txBody>
          </p:sp>
        </p:grpSp>
        <p:sp>
          <p:nvSpPr>
            <p:cNvPr id="24" name="Shape 661"/>
            <p:cNvSpPr/>
            <p:nvPr/>
          </p:nvSpPr>
          <p:spPr>
            <a:xfrm>
              <a:off x="3833657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" name="Shape 662"/>
            <p:cNvSpPr/>
            <p:nvPr/>
          </p:nvSpPr>
          <p:spPr>
            <a:xfrm>
              <a:off x="4229424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26" name="Group 665"/>
            <p:cNvGrpSpPr/>
            <p:nvPr/>
          </p:nvGrpSpPr>
          <p:grpSpPr>
            <a:xfrm>
              <a:off x="1890397" y="-6351"/>
              <a:ext cx="515580" cy="243841"/>
              <a:chOff x="0" y="-6350"/>
              <a:chExt cx="515578" cy="243840"/>
            </a:xfrm>
          </p:grpSpPr>
          <p:sp>
            <p:nvSpPr>
              <p:cNvPr id="33" name="Shape 663"/>
              <p:cNvSpPr/>
              <p:nvPr/>
            </p:nvSpPr>
            <p:spPr>
              <a:xfrm>
                <a:off x="0" y="31217"/>
                <a:ext cx="515579" cy="16870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9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" name="Shape 664"/>
              <p:cNvSpPr/>
              <p:nvPr/>
            </p:nvSpPr>
            <p:spPr>
              <a:xfrm>
                <a:off x="8234" y="-6351"/>
                <a:ext cx="499110" cy="243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900"/>
                </a:lvl1pPr>
              </a:lstStyle>
              <a:p>
                <a:pPr lvl="0">
                  <a:defRPr sz="1800"/>
                </a:pPr>
                <a:r>
                  <a:rPr sz="900" dirty="0"/>
                  <a:t>Client</a:t>
                </a:r>
              </a:p>
            </p:txBody>
          </p:sp>
        </p:grpSp>
        <p:sp>
          <p:nvSpPr>
            <p:cNvPr id="27" name="Shape 666"/>
            <p:cNvSpPr/>
            <p:nvPr/>
          </p:nvSpPr>
          <p:spPr>
            <a:xfrm flipH="1">
              <a:off x="595618" y="203934"/>
              <a:ext cx="1373516" cy="316946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" name="Shape 667"/>
            <p:cNvSpPr/>
            <p:nvPr/>
          </p:nvSpPr>
          <p:spPr>
            <a:xfrm>
              <a:off x="2196957" y="203934"/>
              <a:ext cx="1019187" cy="34529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" name="Shape 668"/>
            <p:cNvSpPr/>
            <p:nvPr/>
          </p:nvSpPr>
          <p:spPr>
            <a:xfrm>
              <a:off x="2264648" y="203935"/>
              <a:ext cx="1832426" cy="345289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0" name="Shape 669"/>
            <p:cNvSpPr/>
            <p:nvPr/>
          </p:nvSpPr>
          <p:spPr>
            <a:xfrm>
              <a:off x="2100210" y="199922"/>
              <a:ext cx="214851" cy="36017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1" name="Shape 670"/>
            <p:cNvSpPr/>
            <p:nvPr/>
          </p:nvSpPr>
          <p:spPr>
            <a:xfrm flipH="1">
              <a:off x="1461536" y="199922"/>
              <a:ext cx="587609" cy="34930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pic>
          <p:nvPicPr>
            <p:cNvPr id="32" name="image19.png" descr="http://www.evidentia.net/wp-content/uploads/going-around-in-circles-500x497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271970" y="56872"/>
              <a:ext cx="118105" cy="117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0" name="image21.png" descr="Hadoop"/>
          <p:cNvPicPr/>
          <p:nvPr/>
        </p:nvPicPr>
        <p:blipFill>
          <a:blip r:embed="rId3"/>
          <a:stretch>
            <a:fillRect/>
          </a:stretch>
        </p:blipFill>
        <p:spPr>
          <a:xfrm>
            <a:off x="1772591" y="3430588"/>
            <a:ext cx="1215280" cy="28761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灯片编号占位符 9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66041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zh-CN" dirty="0"/>
              <a:t>RDD API</a:t>
            </a:r>
            <a:r>
              <a:rPr lang="zh-CN" altLang="en-US" dirty="0"/>
              <a:t>编程框架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80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98B841-9B19-4FEF-AFF1-F95067D87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467279"/>
            <a:ext cx="6324600" cy="49995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EE0483F-217B-4B92-9F3C-C0D8E2AE3A61}"/>
              </a:ext>
            </a:extLst>
          </p:cNvPr>
          <p:cNvSpPr/>
          <p:nvPr/>
        </p:nvSpPr>
        <p:spPr>
          <a:xfrm>
            <a:off x="1676400" y="4114800"/>
            <a:ext cx="60960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58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81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词频统计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关系表自然连接及其优化</a:t>
            </a:r>
            <a:endParaRPr lang="en-US" altLang="zh-CN" sz="2400" dirty="0"/>
          </a:p>
          <a:p>
            <a:pPr lvl="1"/>
            <a:r>
              <a:rPr lang="zh-CN" altLang="en-US" sz="2400" dirty="0"/>
              <a:t>网页链接排名</a:t>
            </a:r>
            <a:endParaRPr lang="en-US" altLang="zh-CN" sz="2400" dirty="0"/>
          </a:p>
          <a:p>
            <a:pPr lvl="1"/>
            <a:r>
              <a:rPr lang="en-US" altLang="zh-CN" sz="2400" dirty="0"/>
              <a:t>K</a:t>
            </a:r>
            <a:r>
              <a:rPr lang="zh-CN" altLang="en-US" sz="2400" dirty="0"/>
              <a:t>均值聚类</a:t>
            </a:r>
            <a:endParaRPr lang="en-US" altLang="zh-CN" sz="2400" dirty="0"/>
          </a:p>
          <a:p>
            <a:pPr lvl="1"/>
            <a:r>
              <a:rPr lang="zh-CN" altLang="en-US" sz="2400" dirty="0"/>
              <a:t>检查点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0917446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词频统计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一个包含大量单词的文本文件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r>
              <a:rPr lang="zh-CN" altLang="en-US" dirty="0">
                <a:latin typeface="+mn-ea"/>
                <a:cs typeface="Arial" panose="020B0604020202020204" pitchFamily="34" charset="0"/>
              </a:rPr>
              <a:t>输出：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+mn-ea"/>
                <a:cs typeface="Arial" panose="020B0604020202020204" pitchFamily="34" charset="0"/>
              </a:rPr>
              <a:t>文件中每个单词及其出现次数（频数）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+mn-ea"/>
                <a:cs typeface="Arial" panose="020B0604020202020204" pitchFamily="34" charset="0"/>
              </a:rPr>
              <a:t>每个单词和其频数占一行，单词和频数之间有间隔</a:t>
            </a:r>
          </a:p>
          <a:p>
            <a:pPr lvl="0"/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graphicFrame>
        <p:nvGraphicFramePr>
          <p:cNvPr id="5" name="Group 74"/>
          <p:cNvGraphicFramePr>
            <a:graphicFrameLocks noGrp="1"/>
          </p:cNvGraphicFramePr>
          <p:nvPr/>
        </p:nvGraphicFramePr>
        <p:xfrm>
          <a:off x="1828800" y="4191000"/>
          <a:ext cx="5181600" cy="2316448"/>
        </p:xfrm>
        <a:graphic>
          <a:graphicData uri="http://schemas.openxmlformats.org/drawingml/2006/table">
            <a:tbl>
              <a:tblPr/>
              <a:tblGrid>
                <a:gridCol w="2840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3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 Me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 He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 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 My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 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He 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Me 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 5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29094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转换操作算子回顾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83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0778EE-223F-43DC-A5FC-1A30F5FB2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、</a:t>
            </a:r>
            <a:r>
              <a:rPr lang="en-US" altLang="zh-CN" dirty="0" err="1"/>
              <a:t>flatMap</a:t>
            </a:r>
            <a:r>
              <a:rPr lang="zh-CN" altLang="en-US" dirty="0"/>
              <a:t>、</a:t>
            </a:r>
            <a:r>
              <a:rPr lang="en-US" altLang="zh-CN" dirty="0" err="1"/>
              <a:t>groupByKey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84DDC67-DD40-44C3-8946-182624B4473E}"/>
              </a:ext>
            </a:extLst>
          </p:cNvPr>
          <p:cNvSpPr/>
          <p:nvPr/>
        </p:nvSpPr>
        <p:spPr>
          <a:xfrm>
            <a:off x="806487" y="2308176"/>
            <a:ext cx="1924879" cy="9906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D62C29-8C22-4340-A1C5-501884D7C606}"/>
              </a:ext>
            </a:extLst>
          </p:cNvPr>
          <p:cNvSpPr txBox="1"/>
          <p:nvPr/>
        </p:nvSpPr>
        <p:spPr>
          <a:xfrm>
            <a:off x="843031" y="2337145"/>
            <a:ext cx="1851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“Hadoop is good”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“Spark is fast”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“Spark is better”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6B28A61-072E-433F-B034-F48B50721235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731366" y="2803476"/>
            <a:ext cx="29074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ABB718C-F99A-440E-8B6D-961BD1248BBA}"/>
              </a:ext>
            </a:extLst>
          </p:cNvPr>
          <p:cNvSpPr/>
          <p:nvPr/>
        </p:nvSpPr>
        <p:spPr>
          <a:xfrm>
            <a:off x="5638800" y="2308176"/>
            <a:ext cx="2722009" cy="9906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8CF7E5A-9383-408E-8542-2CC671F2E093}"/>
              </a:ext>
            </a:extLst>
          </p:cNvPr>
          <p:cNvSpPr txBox="1"/>
          <p:nvPr/>
        </p:nvSpPr>
        <p:spPr>
          <a:xfrm>
            <a:off x="5707012" y="2341811"/>
            <a:ext cx="2598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{“Hadoop”, “is”, “good”}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{“Spark”, “is”, “fast”}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{“Spark”, “is”, “better”}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3DB1B9-EA38-4E14-80F3-2B9D422B72C3}"/>
              </a:ext>
            </a:extLst>
          </p:cNvPr>
          <p:cNvSpPr txBox="1"/>
          <p:nvPr/>
        </p:nvSpPr>
        <p:spPr>
          <a:xfrm>
            <a:off x="2837886" y="2429478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map(line =&gt;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line.split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 ”))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D07F3B1-E878-4154-BC10-F09EC0D431B5}"/>
              </a:ext>
            </a:extLst>
          </p:cNvPr>
          <p:cNvSpPr/>
          <p:nvPr/>
        </p:nvSpPr>
        <p:spPr>
          <a:xfrm>
            <a:off x="806486" y="3632921"/>
            <a:ext cx="1924879" cy="9906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77ED826-0F0D-433D-B14C-5EA63FFB2578}"/>
              </a:ext>
            </a:extLst>
          </p:cNvPr>
          <p:cNvSpPr txBox="1"/>
          <p:nvPr/>
        </p:nvSpPr>
        <p:spPr>
          <a:xfrm>
            <a:off x="843030" y="3661890"/>
            <a:ext cx="1851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“Hadoop is good”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“Spark is fast”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“Spark is better”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C52B5F05-97D6-447B-8491-F9C48F9D19A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2731365" y="4128221"/>
            <a:ext cx="29074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753610B-1E02-42D3-BBC2-1F4771B6A01F}"/>
              </a:ext>
            </a:extLst>
          </p:cNvPr>
          <p:cNvSpPr/>
          <p:nvPr/>
        </p:nvSpPr>
        <p:spPr>
          <a:xfrm>
            <a:off x="5638801" y="3632921"/>
            <a:ext cx="2722008" cy="9906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2ADC4A-AC10-4AF9-95D7-2A7ED4B665F5}"/>
              </a:ext>
            </a:extLst>
          </p:cNvPr>
          <p:cNvSpPr txBox="1"/>
          <p:nvPr/>
        </p:nvSpPr>
        <p:spPr>
          <a:xfrm>
            <a:off x="5885283" y="3657600"/>
            <a:ext cx="2268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“Hadoop” “is” “good”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“Spark” “is” “fast”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“Spark” “is” “better”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F2165C-3D3E-4A18-86B4-C5B5D4EB5705}"/>
              </a:ext>
            </a:extLst>
          </p:cNvPr>
          <p:cNvSpPr txBox="1"/>
          <p:nvPr/>
        </p:nvSpPr>
        <p:spPr>
          <a:xfrm>
            <a:off x="2694819" y="3754223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flatMap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 =&gt;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line.split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 ”))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95EBD8B-4B83-4DAC-A198-84F722A9738F}"/>
              </a:ext>
            </a:extLst>
          </p:cNvPr>
          <p:cNvSpPr/>
          <p:nvPr/>
        </p:nvSpPr>
        <p:spPr>
          <a:xfrm>
            <a:off x="806486" y="4956110"/>
            <a:ext cx="3305062" cy="9906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59E45C-7EED-43BA-ADDB-A55CC3677D7E}"/>
              </a:ext>
            </a:extLst>
          </p:cNvPr>
          <p:cNvSpPr txBox="1"/>
          <p:nvPr/>
        </p:nvSpPr>
        <p:spPr>
          <a:xfrm>
            <a:off x="843030" y="4978394"/>
            <a:ext cx="324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[“Hadoop”,1] [“is”,1] [“good”,1]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[“Spark”,1] [“is”,1] [“fast”,1]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[“Spark”,1] [“is”,1] [“better”,1]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58B6E52-2311-4374-8AA7-05B9C7776459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4111548" y="5448300"/>
            <a:ext cx="1527252" cy="31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86CAD2CA-FCF2-4036-88BC-E730EA959676}"/>
              </a:ext>
            </a:extLst>
          </p:cNvPr>
          <p:cNvSpPr txBox="1"/>
          <p:nvPr/>
        </p:nvSpPr>
        <p:spPr>
          <a:xfrm>
            <a:off x="4107612" y="507430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groupByKey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FA57FC9-B78A-4FD6-8540-BAA46668CF74}"/>
              </a:ext>
            </a:extLst>
          </p:cNvPr>
          <p:cNvSpPr/>
          <p:nvPr/>
        </p:nvSpPr>
        <p:spPr>
          <a:xfrm>
            <a:off x="5638800" y="4953000"/>
            <a:ext cx="2759089" cy="9906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A0C76CC-6ED9-4883-BB39-91ED121317E9}"/>
              </a:ext>
            </a:extLst>
          </p:cNvPr>
          <p:cNvSpPr txBox="1"/>
          <p:nvPr/>
        </p:nvSpPr>
        <p:spPr>
          <a:xfrm>
            <a:off x="5638800" y="4959382"/>
            <a:ext cx="2759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[“Hadoop”,1] [“is”,{1,1,1}]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[“good”,1] [“Spark”,{1,1}]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[“fast”,1] [“better”,1]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596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84</a:t>
            </a:fld>
            <a:endParaRPr lang="en-US" altLang="zh-CN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8567F1D3-FBC9-4661-B453-561292272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zh-CN" dirty="0" err="1"/>
              <a:t>flatMap</a:t>
            </a:r>
            <a:endParaRPr lang="en-US" altLang="zh-CN" dirty="0"/>
          </a:p>
          <a:p>
            <a:pPr lvl="1"/>
            <a:r>
              <a:rPr lang="zh-CN" altLang="en-US" dirty="0"/>
              <a:t>将每行文本按分隔符拆分成单词</a:t>
            </a:r>
            <a:endParaRPr lang="en-US" altLang="zh-CN" dirty="0"/>
          </a:p>
          <a:p>
            <a:r>
              <a:rPr lang="en-US" altLang="zh-CN" dirty="0"/>
              <a:t>map</a:t>
            </a:r>
          </a:p>
          <a:p>
            <a:pPr lvl="1"/>
            <a:r>
              <a:rPr lang="zh-CN" altLang="en-US" dirty="0"/>
              <a:t>将每个单词映射为</a:t>
            </a:r>
            <a:r>
              <a:rPr lang="en-US" altLang="zh-CN" dirty="0"/>
              <a:t>[</a:t>
            </a:r>
            <a:r>
              <a:rPr lang="zh-CN" altLang="en-US" dirty="0"/>
              <a:t>单词</a:t>
            </a:r>
            <a:r>
              <a:rPr lang="en-US" altLang="zh-CN" dirty="0"/>
              <a:t>, 1]</a:t>
            </a:r>
            <a:r>
              <a:rPr lang="zh-CN" altLang="en-US" dirty="0"/>
              <a:t>键值对</a:t>
            </a:r>
            <a:endParaRPr lang="en-US" altLang="zh-CN" dirty="0"/>
          </a:p>
          <a:p>
            <a:r>
              <a:rPr lang="en-US" altLang="zh-CN" dirty="0" err="1"/>
              <a:t>groupByKey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[</a:t>
            </a:r>
            <a:r>
              <a:rPr lang="zh-CN" altLang="en-US" dirty="0"/>
              <a:t>单词</a:t>
            </a:r>
            <a:r>
              <a:rPr lang="en-US" altLang="zh-CN" dirty="0"/>
              <a:t>, 1]</a:t>
            </a:r>
            <a:r>
              <a:rPr lang="zh-CN" altLang="en-US" dirty="0"/>
              <a:t>键值对按单词进行分组</a:t>
            </a:r>
            <a:endParaRPr lang="en-US" altLang="zh-CN" dirty="0"/>
          </a:p>
          <a:p>
            <a:r>
              <a:rPr lang="en-US" altLang="zh-CN" dirty="0"/>
              <a:t>map</a:t>
            </a:r>
          </a:p>
          <a:p>
            <a:pPr lvl="1"/>
            <a:r>
              <a:rPr lang="zh-CN" altLang="en-US" dirty="0"/>
              <a:t>对组内每个单词的频数进行求和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01400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 Lineage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85</a:t>
            </a:fld>
            <a:endParaRPr lang="en-US" altLang="zh-CN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9AE55D18-2664-47B8-8296-70DD96017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1100" y="1535295"/>
            <a:ext cx="6781800" cy="430675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CF86E2D-F95B-D14C-B8DB-2354D4297ED8}"/>
              </a:ext>
            </a:extLst>
          </p:cNvPr>
          <p:cNvSpPr txBox="1"/>
          <p:nvPr/>
        </p:nvSpPr>
        <p:spPr>
          <a:xfrm>
            <a:off x="838200" y="5943600"/>
            <a:ext cx="7576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Spark</a:t>
            </a:r>
            <a:r>
              <a:rPr kumimoji="1" lang="zh-CN" altLang="en-US" sz="2400" dirty="0">
                <a:solidFill>
                  <a:srgbClr val="FF0000"/>
                </a:solidFill>
              </a:rPr>
              <a:t>提供比</a:t>
            </a:r>
            <a:r>
              <a:rPr kumimoji="1" lang="en-US" altLang="zh-CN" sz="2400" dirty="0">
                <a:solidFill>
                  <a:srgbClr val="FF0000"/>
                </a:solidFill>
              </a:rPr>
              <a:t>MapReduce</a:t>
            </a:r>
            <a:r>
              <a:rPr kumimoji="1" lang="zh-CN" altLang="en-US" sz="2400" dirty="0">
                <a:solidFill>
                  <a:srgbClr val="FF0000"/>
                </a:solidFill>
              </a:rPr>
              <a:t>更丰富的算子，更易于编程。</a:t>
            </a:r>
          </a:p>
        </p:txBody>
      </p:sp>
    </p:spTree>
    <p:extLst>
      <p:ext uri="{BB962C8B-B14F-4D97-AF65-F5344CB8AC3E}">
        <p14:creationId xmlns:p14="http://schemas.microsoft.com/office/powerpoint/2010/main" val="121108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982C86-2990-46F9-9F54-66B7E816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9" y="2057400"/>
            <a:ext cx="7930832" cy="316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50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优化方案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87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BF88FD-991E-7948-A454-760A0B4FE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减少</a:t>
            </a:r>
            <a:r>
              <a:rPr kumimoji="1" lang="en-US" altLang="zh-CN" dirty="0"/>
              <a:t>Shuffle</a:t>
            </a:r>
            <a:r>
              <a:rPr kumimoji="1" lang="zh-CN" altLang="en-US" dirty="0"/>
              <a:t>数据量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C7DBDE-495F-0845-8E46-768D3F78B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57" y="2362201"/>
            <a:ext cx="3493343" cy="31931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525AAB-2C16-8C44-9C4E-6D10DD9B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362200"/>
            <a:ext cx="3737540" cy="319405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168F9C7-0EF6-894C-88C3-9B7B962619BD}"/>
              </a:ext>
            </a:extLst>
          </p:cNvPr>
          <p:cNvSpPr/>
          <p:nvPr/>
        </p:nvSpPr>
        <p:spPr>
          <a:xfrm>
            <a:off x="849934" y="2514600"/>
            <a:ext cx="45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43A561C-F366-4B4C-AC26-6DAD55E5B080}"/>
              </a:ext>
            </a:extLst>
          </p:cNvPr>
          <p:cNvSpPr/>
          <p:nvPr/>
        </p:nvSpPr>
        <p:spPr>
          <a:xfrm>
            <a:off x="849934" y="3634800"/>
            <a:ext cx="45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4A44DBD-4E50-F24F-ABC1-EFCB3BB72BD1}"/>
              </a:ext>
            </a:extLst>
          </p:cNvPr>
          <p:cNvSpPr/>
          <p:nvPr/>
        </p:nvSpPr>
        <p:spPr>
          <a:xfrm>
            <a:off x="849934" y="5029200"/>
            <a:ext cx="457200" cy="205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362EEE0-9582-E949-AA30-24AE5B4547F8}"/>
              </a:ext>
            </a:extLst>
          </p:cNvPr>
          <p:cNvSpPr/>
          <p:nvPr/>
        </p:nvSpPr>
        <p:spPr>
          <a:xfrm>
            <a:off x="6188447" y="2574000"/>
            <a:ext cx="439200" cy="205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803582E-B5E4-C040-9FD2-DB1316408A10}"/>
              </a:ext>
            </a:extLst>
          </p:cNvPr>
          <p:cNvSpPr/>
          <p:nvPr/>
        </p:nvSpPr>
        <p:spPr>
          <a:xfrm>
            <a:off x="6194062" y="3667199"/>
            <a:ext cx="439200" cy="205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02F61DD-E99F-5546-924E-7138929B5F45}"/>
              </a:ext>
            </a:extLst>
          </p:cNvPr>
          <p:cNvSpPr/>
          <p:nvPr/>
        </p:nvSpPr>
        <p:spPr>
          <a:xfrm>
            <a:off x="6188447" y="5029200"/>
            <a:ext cx="439200" cy="205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3A2B46A-48E5-784F-AC71-EAC4636D5091}"/>
              </a:ext>
            </a:extLst>
          </p:cNvPr>
          <p:cNvSpPr txBox="1"/>
          <p:nvPr/>
        </p:nvSpPr>
        <p:spPr>
          <a:xfrm>
            <a:off x="1756422" y="569841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(a)</a:t>
            </a:r>
            <a:r>
              <a:rPr kumimoji="1" lang="zh-CN" altLang="en-US" sz="2400" dirty="0"/>
              <a:t> 优化前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8B7D90E-782F-CF4A-A953-B071CF41BB8D}"/>
              </a:ext>
            </a:extLst>
          </p:cNvPr>
          <p:cNvSpPr txBox="1"/>
          <p:nvPr/>
        </p:nvSpPr>
        <p:spPr>
          <a:xfrm>
            <a:off x="5867400" y="569841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(b)</a:t>
            </a:r>
            <a:r>
              <a:rPr kumimoji="1" lang="zh-CN" altLang="en-US" sz="2400" dirty="0"/>
              <a:t> 优化后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4FFD07-B44C-4B69-B885-536554A37CC9}"/>
              </a:ext>
            </a:extLst>
          </p:cNvPr>
          <p:cNvSpPr/>
          <p:nvPr/>
        </p:nvSpPr>
        <p:spPr>
          <a:xfrm>
            <a:off x="849934" y="2675100"/>
            <a:ext cx="45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DFC274-FB1B-41FC-BE8F-D1B52BC25202}"/>
              </a:ext>
            </a:extLst>
          </p:cNvPr>
          <p:cNvSpPr/>
          <p:nvPr/>
        </p:nvSpPr>
        <p:spPr>
          <a:xfrm>
            <a:off x="849934" y="3777601"/>
            <a:ext cx="457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76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16" grpId="0" animBg="1"/>
      <p:bldP spid="1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优化方案的代码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88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066335-88EC-4BB7-8F06-2AC8F56F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3" y="1524000"/>
            <a:ext cx="8436364" cy="40597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00AC82-88DE-4D04-883F-6842FB27EDA2}"/>
              </a:ext>
            </a:extLst>
          </p:cNvPr>
          <p:cNvSpPr/>
          <p:nvPr/>
        </p:nvSpPr>
        <p:spPr>
          <a:xfrm>
            <a:off x="3886200" y="5216292"/>
            <a:ext cx="2743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BC52BE-F3FE-5545-BB50-711B339A3D55}"/>
              </a:ext>
            </a:extLst>
          </p:cNvPr>
          <p:cNvSpPr txBox="1"/>
          <p:nvPr/>
        </p:nvSpPr>
        <p:spPr>
          <a:xfrm>
            <a:off x="1447800" y="5638800"/>
            <a:ext cx="6566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MapReduce</a:t>
            </a:r>
            <a:r>
              <a:rPr kumimoji="1" lang="zh-CN" altLang="en-US" sz="2400" dirty="0">
                <a:solidFill>
                  <a:srgbClr val="FF0000"/>
                </a:solidFill>
              </a:rPr>
              <a:t>要求用户自定义</a:t>
            </a:r>
            <a:r>
              <a:rPr kumimoji="1" lang="en-US" altLang="zh-CN" sz="2400" dirty="0">
                <a:solidFill>
                  <a:srgbClr val="FF0000"/>
                </a:solidFill>
              </a:rPr>
              <a:t>combine</a:t>
            </a:r>
            <a:r>
              <a:rPr kumimoji="1" lang="zh-CN" altLang="en-US" sz="2400" dirty="0">
                <a:solidFill>
                  <a:srgbClr val="FF0000"/>
                </a:solidFill>
              </a:rPr>
              <a:t>方法，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而</a:t>
            </a:r>
            <a:r>
              <a:rPr kumimoji="1" lang="en-US" altLang="zh-CN" sz="2400" dirty="0">
                <a:solidFill>
                  <a:srgbClr val="FF0000"/>
                </a:solidFill>
              </a:rPr>
              <a:t>Spark</a:t>
            </a:r>
            <a:r>
              <a:rPr kumimoji="1" lang="zh-CN" altLang="en-US" sz="2400" dirty="0">
                <a:solidFill>
                  <a:srgbClr val="FF0000"/>
                </a:solidFill>
              </a:rPr>
              <a:t>内置</a:t>
            </a:r>
            <a:r>
              <a:rPr kumimoji="1" lang="en-US" altLang="zh-CN" sz="2400">
                <a:solidFill>
                  <a:srgbClr val="FF0000"/>
                </a:solidFill>
              </a:rPr>
              <a:t>combine</a:t>
            </a:r>
            <a:r>
              <a:rPr kumimoji="1" lang="zh-CN" altLang="en-US" sz="2400">
                <a:solidFill>
                  <a:srgbClr val="FF0000"/>
                </a:solidFill>
              </a:rPr>
              <a:t>机制</a:t>
            </a:r>
            <a:r>
              <a:rPr kumimoji="1" lang="zh-CN" altLang="en-US" sz="2400" dirty="0">
                <a:solidFill>
                  <a:srgbClr val="FF0000"/>
                </a:solidFill>
              </a:rPr>
              <a:t>，简化了用户编程。</a:t>
            </a:r>
          </a:p>
        </p:txBody>
      </p:sp>
    </p:spTree>
    <p:extLst>
      <p:ext uri="{BB962C8B-B14F-4D97-AF65-F5344CB8AC3E}">
        <p14:creationId xmlns:p14="http://schemas.microsoft.com/office/powerpoint/2010/main" val="81686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89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词频统计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关系表自然连接及其优化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网页链接排名</a:t>
            </a:r>
            <a:endParaRPr lang="en-US" altLang="zh-CN" sz="2400" dirty="0"/>
          </a:p>
          <a:p>
            <a:pPr lvl="1"/>
            <a:r>
              <a:rPr lang="en-US" altLang="zh-CN" sz="2400" dirty="0"/>
              <a:t>K</a:t>
            </a:r>
            <a:r>
              <a:rPr lang="zh-CN" altLang="en-US" sz="2400" dirty="0"/>
              <a:t>均值聚类</a:t>
            </a:r>
            <a:endParaRPr lang="en-US" altLang="zh-CN" sz="2400" dirty="0"/>
          </a:p>
          <a:p>
            <a:pPr lvl="1"/>
            <a:r>
              <a:rPr lang="zh-CN" altLang="en-US" sz="2400" dirty="0"/>
              <a:t>检查点</a:t>
            </a:r>
          </a:p>
        </p:txBody>
      </p:sp>
    </p:spTree>
    <p:extLst>
      <p:ext uri="{BB962C8B-B14F-4D97-AF65-F5344CB8AC3E}">
        <p14:creationId xmlns:p14="http://schemas.microsoft.com/office/powerpoint/2010/main" val="2123620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MapReduce</a:t>
            </a:r>
            <a:r>
              <a:rPr lang="zh-CN" altLang="en-US" dirty="0"/>
              <a:t>局限性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编程框架的表达能力有限，用户编程复杂</a:t>
            </a:r>
            <a:endParaRPr lang="en-US" altLang="zh-CN" dirty="0"/>
          </a:p>
          <a:p>
            <a:pPr lvl="1"/>
            <a:r>
              <a:rPr lang="zh-CN" altLang="en-US" dirty="0"/>
              <a:t>仅</a:t>
            </a:r>
            <a:r>
              <a:rPr lang="en-US" altLang="zh-CN" dirty="0"/>
              <a:t>map</a:t>
            </a:r>
            <a:r>
              <a:rPr lang="zh-CN" altLang="en-US" dirty="0"/>
              <a:t>和</a:t>
            </a:r>
            <a:r>
              <a:rPr lang="en-US" altLang="zh-CN" dirty="0"/>
              <a:t>reduce</a:t>
            </a:r>
            <a:r>
              <a:rPr lang="zh-CN" altLang="en-US" dirty="0"/>
              <a:t>函数，无法直接用</a:t>
            </a:r>
            <a:r>
              <a:rPr lang="en-US" altLang="zh-CN" dirty="0">
                <a:solidFill>
                  <a:srgbClr val="7030A0"/>
                </a:solidFill>
              </a:rPr>
              <a:t>join</a:t>
            </a:r>
            <a:r>
              <a:rPr lang="zh-CN" altLang="en-US" dirty="0"/>
              <a:t>等操作</a:t>
            </a:r>
          </a:p>
          <a:p>
            <a:r>
              <a:rPr lang="zh-CN" altLang="en-US" dirty="0"/>
              <a:t>单个作业中需要</a:t>
            </a:r>
            <a:r>
              <a:rPr lang="en-US" altLang="zh-CN" dirty="0"/>
              <a:t>Shuffle</a:t>
            </a:r>
            <a:r>
              <a:rPr lang="zh-CN" altLang="en-US" dirty="0"/>
              <a:t>的数据以阻塞方式传输，磁盘</a:t>
            </a:r>
            <a:r>
              <a:rPr lang="en-US" altLang="zh-CN" dirty="0"/>
              <a:t>IO</a:t>
            </a:r>
            <a:r>
              <a:rPr lang="zh-CN" altLang="en-US" dirty="0"/>
              <a:t>开销大、延迟高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Shuffle</a:t>
            </a:r>
            <a:r>
              <a:rPr lang="zh-CN" altLang="en-US" dirty="0">
                <a:solidFill>
                  <a:srgbClr val="FF0000"/>
                </a:solidFill>
              </a:rPr>
              <a:t>数据</a:t>
            </a:r>
            <a:r>
              <a:rPr lang="zh-CN" altLang="en-US" dirty="0"/>
              <a:t>需要先写磁盘</a:t>
            </a:r>
          </a:p>
          <a:p>
            <a:r>
              <a:rPr lang="zh-CN" altLang="en-US" dirty="0"/>
              <a:t>多个作业之间衔接涉及</a:t>
            </a:r>
            <a:r>
              <a:rPr lang="en-US" altLang="zh-CN" dirty="0"/>
              <a:t>IO</a:t>
            </a:r>
            <a:r>
              <a:rPr lang="zh-CN" altLang="en-US" dirty="0"/>
              <a:t>开销，应用程序的延迟高</a:t>
            </a:r>
            <a:endParaRPr lang="en-US" altLang="zh-CN" dirty="0"/>
          </a:p>
          <a:p>
            <a:pPr lvl="1"/>
            <a:r>
              <a:rPr lang="zh-CN" altLang="en-US" dirty="0"/>
              <a:t>特别是迭代计算，</a:t>
            </a:r>
            <a:r>
              <a:rPr lang="zh-CN" altLang="en-US" dirty="0">
                <a:solidFill>
                  <a:srgbClr val="0033CC"/>
                </a:solidFill>
              </a:rPr>
              <a:t>迭代中间结果</a:t>
            </a:r>
            <a:r>
              <a:rPr lang="zh-CN" altLang="en-US" dirty="0"/>
              <a:t>的反复读写，使得整个应用程序的延迟非常高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8513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关系表的自然连接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</a:t>
            </a:r>
            <a:r>
              <a:rPr lang="zh-CN" altLang="en-US" dirty="0">
                <a:latin typeface="+mn-ea"/>
              </a:rPr>
              <a:t>两个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CSV</a:t>
            </a:r>
            <a:r>
              <a:rPr lang="zh-CN" altLang="en-US" dirty="0">
                <a:latin typeface="+mn-ea"/>
              </a:rPr>
              <a:t>文件，分别保存雇员表和部门表</a:t>
            </a:r>
            <a:endParaRPr lang="en-US" altLang="zh-CN" dirty="0"/>
          </a:p>
          <a:p>
            <a:r>
              <a:rPr lang="zh-CN" altLang="en-US" dirty="0"/>
              <a:t>输出：雇员表和部门表的自然连接结果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8E38879-DD4D-4699-8D44-DD53CA2A7583}"/>
              </a:ext>
            </a:extLst>
          </p:cNvPr>
          <p:cNvGrpSpPr/>
          <p:nvPr/>
        </p:nvGrpSpPr>
        <p:grpSpPr>
          <a:xfrm>
            <a:off x="437322" y="3648223"/>
            <a:ext cx="2362200" cy="2509421"/>
            <a:chOff x="341375" y="3648223"/>
            <a:chExt cx="2362200" cy="25094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E1690C1-E410-4ED6-925C-10E780B63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375" y="3987373"/>
              <a:ext cx="2362200" cy="217027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993C32-55CB-4D49-B7B9-5A4697431C14}"/>
                </a:ext>
              </a:extLst>
            </p:cNvPr>
            <p:cNvSpPr txBox="1"/>
            <p:nvPr/>
          </p:nvSpPr>
          <p:spPr>
            <a:xfrm>
              <a:off x="1027174" y="3648223"/>
              <a:ext cx="990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sz="2000" dirty="0">
                  <a:latin typeface="+mn-ea"/>
                  <a:cs typeface="Arial" panose="020B0604020202020204" pitchFamily="34" charset="0"/>
                </a:rPr>
                <a:t>雇员表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56334D7-330A-4CE4-B290-62607AD377D8}"/>
              </a:ext>
            </a:extLst>
          </p:cNvPr>
          <p:cNvGrpSpPr/>
          <p:nvPr/>
        </p:nvGrpSpPr>
        <p:grpSpPr>
          <a:xfrm>
            <a:off x="2932175" y="4343400"/>
            <a:ext cx="1729647" cy="935985"/>
            <a:chOff x="2932175" y="4346788"/>
            <a:chExt cx="1729647" cy="9359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0B1F2E-A282-4927-9D91-E6DF89EBA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2175" y="4673173"/>
              <a:ext cx="1729647" cy="6096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38ADEB4-1103-4E62-93BA-B096E1FB9ACC}"/>
                </a:ext>
              </a:extLst>
            </p:cNvPr>
            <p:cNvSpPr txBox="1"/>
            <p:nvPr/>
          </p:nvSpPr>
          <p:spPr>
            <a:xfrm>
              <a:off x="3389375" y="4346788"/>
              <a:ext cx="990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部门表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6CEAC6F-7387-4755-84D4-5CEFBEB05653}"/>
              </a:ext>
            </a:extLst>
          </p:cNvPr>
          <p:cNvGrpSpPr/>
          <p:nvPr/>
        </p:nvGrpSpPr>
        <p:grpSpPr>
          <a:xfrm>
            <a:off x="5913319" y="3672943"/>
            <a:ext cx="3005138" cy="2381161"/>
            <a:chOff x="5913319" y="3672943"/>
            <a:chExt cx="3005138" cy="238116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438D113-2E78-4C21-A243-39E2A7495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319" y="3987373"/>
              <a:ext cx="3005138" cy="2066731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A1A24A-60AD-412F-8926-A9B79FBF5A40}"/>
                </a:ext>
              </a:extLst>
            </p:cNvPr>
            <p:cNvSpPr txBox="1"/>
            <p:nvPr/>
          </p:nvSpPr>
          <p:spPr>
            <a:xfrm>
              <a:off x="6528112" y="3672943"/>
              <a:ext cx="1775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雇员表⋈部门表</a:t>
              </a:r>
            </a:p>
          </p:txBody>
        </p:sp>
      </p:grpSp>
      <p:sp>
        <p:nvSpPr>
          <p:cNvPr id="6" name="箭头: 右 5">
            <a:extLst>
              <a:ext uri="{FF2B5EF4-FFF2-40B4-BE49-F238E27FC236}">
                <a16:creationId xmlns:a16="http://schemas.microsoft.com/office/drawing/2014/main" id="{92D1E159-8521-4EE5-8857-1C092679385F}"/>
              </a:ext>
            </a:extLst>
          </p:cNvPr>
          <p:cNvSpPr/>
          <p:nvPr/>
        </p:nvSpPr>
        <p:spPr>
          <a:xfrm>
            <a:off x="4789965" y="4728794"/>
            <a:ext cx="990601" cy="4906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64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转换操作算子回顾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91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0778EE-223F-43DC-A5FC-1A30F5FB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zh-CN" dirty="0"/>
              <a:t>cogroup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2F11D3B-BBB5-4AF8-9498-8AE3330AF97F}"/>
              </a:ext>
            </a:extLst>
          </p:cNvPr>
          <p:cNvSpPr/>
          <p:nvPr/>
        </p:nvSpPr>
        <p:spPr>
          <a:xfrm>
            <a:off x="1219200" y="2514600"/>
            <a:ext cx="1760790" cy="130620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6D65FEA-3A79-4B41-8E11-C0B8AC8367AC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979990" y="3167705"/>
            <a:ext cx="1911978" cy="9608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5A8BB52-68F3-47EF-833A-0BBA5BC2859B}"/>
              </a:ext>
            </a:extLst>
          </p:cNvPr>
          <p:cNvSpPr txBox="1"/>
          <p:nvPr/>
        </p:nvSpPr>
        <p:spPr>
          <a:xfrm>
            <a:off x="3465338" y="388975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cogroup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556B417-62EB-48E9-B2D1-55434BF1F349}"/>
              </a:ext>
            </a:extLst>
          </p:cNvPr>
          <p:cNvSpPr/>
          <p:nvPr/>
        </p:nvSpPr>
        <p:spPr>
          <a:xfrm>
            <a:off x="4891968" y="3633227"/>
            <a:ext cx="3041021" cy="9906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D4187F-59DE-4132-B668-24878C98CC8E}"/>
              </a:ext>
            </a:extLst>
          </p:cNvPr>
          <p:cNvSpPr txBox="1"/>
          <p:nvPr/>
        </p:nvSpPr>
        <p:spPr>
          <a:xfrm>
            <a:off x="1154465" y="2826174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576118E-82FB-43FD-9A89-DF58FE30977F}"/>
              </a:ext>
            </a:extLst>
          </p:cNvPr>
          <p:cNvSpPr/>
          <p:nvPr/>
        </p:nvSpPr>
        <p:spPr>
          <a:xfrm>
            <a:off x="1219200" y="4422518"/>
            <a:ext cx="1760790" cy="130620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6DFCA4F-4512-4840-B86A-B04E3B17FE01}"/>
              </a:ext>
            </a:extLst>
          </p:cNvPr>
          <p:cNvSpPr txBox="1"/>
          <p:nvPr/>
        </p:nvSpPr>
        <p:spPr>
          <a:xfrm>
            <a:off x="1709105" y="4475457"/>
            <a:ext cx="872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[1,10]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[1,20]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[2,30]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[2,40]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2C2B3C3-DEE7-413E-8FA6-02612607E4B1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 flipV="1">
            <a:off x="2979990" y="4128527"/>
            <a:ext cx="1911978" cy="9470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E2FC805-30E5-4179-9811-2A3B86FEF970}"/>
              </a:ext>
            </a:extLst>
          </p:cNvPr>
          <p:cNvSpPr txBox="1"/>
          <p:nvPr/>
        </p:nvSpPr>
        <p:spPr>
          <a:xfrm>
            <a:off x="4904668" y="3816774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[1,{{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},{10,20}}]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[2,{{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},{30,40}}]</a:t>
            </a:r>
          </a:p>
        </p:txBody>
      </p:sp>
    </p:spTree>
    <p:extLst>
      <p:ext uri="{BB962C8B-B14F-4D97-AF65-F5344CB8AC3E}">
        <p14:creationId xmlns:p14="http://schemas.microsoft.com/office/powerpoint/2010/main" val="8155139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92</a:t>
            </a:fld>
            <a:endParaRPr lang="en-US" altLang="zh-CN" dirty="0"/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8567F1D3-FBC9-4661-B453-561292272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zh-CN" dirty="0"/>
              <a:t>map</a:t>
            </a:r>
          </a:p>
          <a:p>
            <a:pPr lvl="1"/>
            <a:r>
              <a:rPr lang="zh-CN" altLang="en-US" dirty="0"/>
              <a:t>将来自部门表的每个元组映射为</a:t>
            </a:r>
            <a:r>
              <a:rPr lang="en-US" altLang="zh-CN" dirty="0"/>
              <a:t>[</a:t>
            </a:r>
            <a:r>
              <a:rPr lang="en-US" altLang="zh-CN" dirty="0" err="1"/>
              <a:t>DeptName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Manager]</a:t>
            </a:r>
            <a:r>
              <a:rPr lang="zh-CN" altLang="en-US" dirty="0"/>
              <a:t>键值对</a:t>
            </a:r>
            <a:endParaRPr lang="en-US" altLang="zh-CN" dirty="0"/>
          </a:p>
          <a:p>
            <a:pPr lvl="1"/>
            <a:r>
              <a:rPr lang="zh-CN" altLang="en-US" dirty="0"/>
              <a:t>将来自雇员表的每个元组映射为</a:t>
            </a:r>
            <a:r>
              <a:rPr lang="en-US" altLang="zh-CN" dirty="0"/>
              <a:t>[</a:t>
            </a:r>
            <a:r>
              <a:rPr lang="en-US" altLang="zh-CN" dirty="0" err="1"/>
              <a:t>DeptName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 err="1"/>
              <a:t>EmpId</a:t>
            </a:r>
            <a:r>
              <a:rPr lang="en-US" altLang="zh-CN" dirty="0"/>
              <a:t>]</a:t>
            </a:r>
            <a:r>
              <a:rPr lang="zh-CN" altLang="en-US" dirty="0"/>
              <a:t>键值对</a:t>
            </a:r>
            <a:endParaRPr lang="en-US" altLang="zh-CN" dirty="0"/>
          </a:p>
          <a:p>
            <a:r>
              <a:rPr lang="en-US" altLang="zh-CN" dirty="0"/>
              <a:t>cogroup</a:t>
            </a:r>
          </a:p>
          <a:p>
            <a:pPr lvl="1"/>
            <a:r>
              <a:rPr lang="zh-CN" altLang="en-US" dirty="0"/>
              <a:t>将雇员表和部门表按</a:t>
            </a:r>
            <a:r>
              <a:rPr lang="en-US" altLang="zh-CN" dirty="0" err="1"/>
              <a:t>DeptName</a:t>
            </a:r>
            <a:r>
              <a:rPr lang="zh-CN" altLang="en-US" dirty="0"/>
              <a:t>进行协同分组</a:t>
            </a:r>
            <a:endParaRPr lang="en-US" altLang="zh-CN" dirty="0"/>
          </a:p>
          <a:p>
            <a:r>
              <a:rPr lang="en-US" altLang="zh-CN" dirty="0" err="1"/>
              <a:t>flatMap</a:t>
            </a:r>
            <a:endParaRPr lang="en-US" altLang="zh-CN" dirty="0"/>
          </a:p>
          <a:p>
            <a:pPr lvl="1"/>
            <a:r>
              <a:rPr lang="zh-CN" altLang="en-US" dirty="0"/>
              <a:t>对组内具有相同</a:t>
            </a:r>
            <a:r>
              <a:rPr lang="en-US" altLang="zh-CN" dirty="0" err="1"/>
              <a:t>DeptName</a:t>
            </a:r>
            <a:r>
              <a:rPr lang="zh-CN" altLang="en-US" dirty="0"/>
              <a:t>的元组两两组合，得到自然连接结果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10390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RDD Lineage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93</a:t>
            </a:fld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CF86E2D-F95B-D14C-B8DB-2354D4297ED8}"/>
              </a:ext>
            </a:extLst>
          </p:cNvPr>
          <p:cNvSpPr txBox="1"/>
          <p:nvPr/>
        </p:nvSpPr>
        <p:spPr>
          <a:xfrm>
            <a:off x="647687" y="5714783"/>
            <a:ext cx="8156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MapReduce</a:t>
            </a:r>
            <a:r>
              <a:rPr kumimoji="1" lang="zh-CN" altLang="en-US" sz="2400" dirty="0">
                <a:solidFill>
                  <a:srgbClr val="FF0000"/>
                </a:solidFill>
              </a:rPr>
              <a:t>要求用户显示标记每个元组来自哪张表，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r>
              <a:rPr kumimoji="1" lang="zh-CN" altLang="en-US" sz="2400" dirty="0">
                <a:solidFill>
                  <a:srgbClr val="FF0000"/>
                </a:solidFill>
              </a:rPr>
              <a:t>而</a:t>
            </a:r>
            <a:r>
              <a:rPr kumimoji="1" lang="en-US" altLang="zh-CN" sz="2400" dirty="0">
                <a:solidFill>
                  <a:srgbClr val="FF0000"/>
                </a:solidFill>
              </a:rPr>
              <a:t>Spark</a:t>
            </a:r>
            <a:r>
              <a:rPr kumimoji="1" lang="zh-CN" altLang="en-US" sz="2400" dirty="0">
                <a:solidFill>
                  <a:srgbClr val="FF0000"/>
                </a:solidFill>
              </a:rPr>
              <a:t>可由</a:t>
            </a:r>
            <a:r>
              <a:rPr kumimoji="1" lang="en-US" altLang="zh-CN" sz="2400" dirty="0">
                <a:solidFill>
                  <a:srgbClr val="FF0000"/>
                </a:solidFill>
              </a:rPr>
              <a:t>2</a:t>
            </a:r>
            <a:r>
              <a:rPr kumimoji="1" lang="zh-CN" altLang="en-US" sz="2400" dirty="0">
                <a:solidFill>
                  <a:srgbClr val="FF0000"/>
                </a:solidFill>
              </a:rPr>
              <a:t>个算子分别处理</a:t>
            </a:r>
            <a:r>
              <a:rPr kumimoji="1" lang="en-US" altLang="zh-CN" sz="2400" dirty="0">
                <a:solidFill>
                  <a:srgbClr val="FF0000"/>
                </a:solidFill>
              </a:rPr>
              <a:t>2</a:t>
            </a:r>
            <a:r>
              <a:rPr kumimoji="1" lang="zh-CN" altLang="en-US" sz="2400" dirty="0">
                <a:solidFill>
                  <a:srgbClr val="FF0000"/>
                </a:solidFill>
              </a:rPr>
              <a:t>张关系表得到不同的</a:t>
            </a:r>
            <a:r>
              <a:rPr kumimoji="1" lang="en-US" altLang="zh-CN" sz="2400" dirty="0">
                <a:solidFill>
                  <a:srgbClr val="FF0000"/>
                </a:solidFill>
              </a:rPr>
              <a:t>RDD</a:t>
            </a:r>
            <a:r>
              <a:rPr kumimoji="1" lang="zh-CN" altLang="en-US" sz="2400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15EBD1-DF2A-7E46-89D8-906D44C26491}"/>
              </a:ext>
            </a:extLst>
          </p:cNvPr>
          <p:cNvSpPr/>
          <p:nvPr/>
        </p:nvSpPr>
        <p:spPr>
          <a:xfrm>
            <a:off x="2743200" y="3365716"/>
            <a:ext cx="381000" cy="215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87D98F-E87E-6B44-98E1-5A6BA1648770}"/>
              </a:ext>
            </a:extLst>
          </p:cNvPr>
          <p:cNvSpPr/>
          <p:nvPr/>
        </p:nvSpPr>
        <p:spPr>
          <a:xfrm>
            <a:off x="2743200" y="5118317"/>
            <a:ext cx="381000" cy="215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7C166E-ADA0-4F96-8E1A-D3287168F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459" y="1371600"/>
            <a:ext cx="716108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1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94</a:t>
            </a:fld>
            <a:endParaRPr lang="en-US" altLang="zh-CN" dirty="0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2967E227-364F-0C45-BB68-A268E6F47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21" y="1676400"/>
            <a:ext cx="5562600" cy="1765198"/>
          </a:xfrm>
          <a:prstGeom prst="rect">
            <a:avLst/>
          </a:prstGeom>
        </p:spPr>
      </p:pic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C3167282-F422-6548-8604-87B6B5F994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21" y="3469476"/>
            <a:ext cx="6446279" cy="27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297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大表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zh-CN" altLang="en-US" dirty="0"/>
                  <a:t>小表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假如部门表比较小，雇员表非常大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+mn-ea"/>
              </a:rPr>
              <a:t>雇员表的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Shuffle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开销非常大</a:t>
            </a:r>
            <a:endParaRPr lang="en-US" altLang="zh-CN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dirty="0">
                <a:latin typeface="+mn-ea"/>
              </a:rPr>
              <a:t>优化方案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将“小表”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广播</a:t>
            </a:r>
            <a:r>
              <a:rPr lang="zh-CN" altLang="en-US" dirty="0">
                <a:latin typeface="+mn-ea"/>
              </a:rPr>
              <a:t>出去，避免“大表”进行</a:t>
            </a:r>
            <a:r>
              <a:rPr lang="en-US" altLang="zh-CN" dirty="0">
                <a:latin typeface="+mn-ea"/>
              </a:rPr>
              <a:t>Shuffle</a:t>
            </a:r>
            <a:endParaRPr lang="zh-CN" altLang="en-US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1DA85A-0DE1-4200-BC62-7C63C165427B}"/>
              </a:ext>
            </a:extLst>
          </p:cNvPr>
          <p:cNvSpPr txBox="1"/>
          <p:nvPr/>
        </p:nvSpPr>
        <p:spPr>
          <a:xfrm>
            <a:off x="1411069" y="3699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19399A-F0F7-43F8-9EDE-5696446CA18A}"/>
              </a:ext>
            </a:extLst>
          </p:cNvPr>
          <p:cNvSpPr txBox="1"/>
          <p:nvPr/>
        </p:nvSpPr>
        <p:spPr>
          <a:xfrm>
            <a:off x="1411069" y="50673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8FE1FD-ECB4-48AC-B648-43F45DEB58B4}"/>
              </a:ext>
            </a:extLst>
          </p:cNvPr>
          <p:cNvSpPr txBox="1"/>
          <p:nvPr/>
        </p:nvSpPr>
        <p:spPr>
          <a:xfrm>
            <a:off x="5257799" y="3699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A2EEC91-B284-4023-AAD5-535622183268}"/>
              </a:ext>
            </a:extLst>
          </p:cNvPr>
          <p:cNvSpPr txBox="1"/>
          <p:nvPr/>
        </p:nvSpPr>
        <p:spPr>
          <a:xfrm>
            <a:off x="5257799" y="50673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01F39B-58A0-4BE3-8CF3-02FA6FF339E0}"/>
              </a:ext>
            </a:extLst>
          </p:cNvPr>
          <p:cNvSpPr txBox="1"/>
          <p:nvPr/>
        </p:nvSpPr>
        <p:spPr>
          <a:xfrm>
            <a:off x="2209800" y="6017834"/>
            <a:ext cx="159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(a) Shuffle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38925A-DE96-41D4-92E7-EA0BCE48A921}"/>
              </a:ext>
            </a:extLst>
          </p:cNvPr>
          <p:cNvSpPr txBox="1"/>
          <p:nvPr/>
        </p:nvSpPr>
        <p:spPr>
          <a:xfrm>
            <a:off x="5562762" y="601783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(b) </a:t>
            </a:r>
            <a:r>
              <a:rPr lang="zh-CN" altLang="en-US" sz="2400" dirty="0"/>
              <a:t>广播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64AF3-07C3-4B46-93C1-AA0CB0A5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412" y="3581400"/>
            <a:ext cx="2412388" cy="24437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58E560-085C-4A00-916F-7BB63C7F6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092" y="3581400"/>
            <a:ext cx="1171308" cy="243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059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优化方案的代码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96</a:t>
            </a:fld>
            <a:endParaRPr lang="en-US" altLang="zh-CN" dirty="0"/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B6664D3B-3676-EF4C-84AF-32F60B750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46" y="1830819"/>
            <a:ext cx="4495800" cy="46808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293C94-F72B-0848-AB15-4D6D275926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46" y="1520241"/>
            <a:ext cx="4224454" cy="30855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486DC4E-698B-2D4D-891B-49BB40445970}"/>
              </a:ext>
            </a:extLst>
          </p:cNvPr>
          <p:cNvSpPr/>
          <p:nvPr/>
        </p:nvSpPr>
        <p:spPr>
          <a:xfrm>
            <a:off x="2023946" y="2743200"/>
            <a:ext cx="3767254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09DAB-B3F1-8243-A541-4C643809B16C}"/>
              </a:ext>
            </a:extLst>
          </p:cNvPr>
          <p:cNvSpPr/>
          <p:nvPr/>
        </p:nvSpPr>
        <p:spPr>
          <a:xfrm>
            <a:off x="2133600" y="4800600"/>
            <a:ext cx="3962400" cy="31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53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97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词频统计</a:t>
            </a:r>
            <a:endParaRPr lang="en-US" altLang="zh-CN" sz="2400" dirty="0"/>
          </a:p>
          <a:p>
            <a:pPr lvl="1"/>
            <a:r>
              <a:rPr lang="zh-CN" altLang="en-US" sz="2400" dirty="0"/>
              <a:t>关系表自然连接及其优化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网页链接排名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en-US" altLang="zh-CN" sz="2400" dirty="0"/>
              <a:t>K</a:t>
            </a:r>
            <a:r>
              <a:rPr lang="zh-CN" altLang="en-US" sz="2400" dirty="0"/>
              <a:t>均值聚类</a:t>
            </a:r>
            <a:endParaRPr lang="en-US" altLang="zh-CN" sz="2400" dirty="0"/>
          </a:p>
          <a:p>
            <a:pPr lvl="1"/>
            <a:r>
              <a:rPr lang="zh-CN" altLang="en-US" sz="2400" dirty="0"/>
              <a:t>检查点</a:t>
            </a:r>
          </a:p>
        </p:txBody>
      </p:sp>
    </p:spTree>
    <p:extLst>
      <p:ext uri="{BB962C8B-B14F-4D97-AF65-F5344CB8AC3E}">
        <p14:creationId xmlns:p14="http://schemas.microsoft.com/office/powerpoint/2010/main" val="26762078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网页链接排名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输入：保存在文本文件中，一行为一项网页信息</a:t>
            </a:r>
            <a:endParaRPr lang="en-US" altLang="zh-CN" dirty="0"/>
          </a:p>
          <a:p>
            <a:pPr lvl="1"/>
            <a:r>
              <a:rPr lang="zh-CN" altLang="en-US" dirty="0"/>
              <a:t>网页信息：</a:t>
            </a:r>
            <a:r>
              <a:rPr lang="en-US" altLang="zh-CN" dirty="0"/>
              <a:t>(</a:t>
            </a:r>
            <a:r>
              <a:rPr lang="zh-CN" altLang="en-US" dirty="0"/>
              <a:t>网页名 网页排名值 </a:t>
            </a:r>
            <a:r>
              <a:rPr lang="en-US" altLang="zh-CN" dirty="0"/>
              <a:t>(</a:t>
            </a:r>
            <a:r>
              <a:rPr lang="zh-CN" altLang="en-US" dirty="0"/>
              <a:t>出站链接 出站链接的权重</a:t>
            </a:r>
            <a:r>
              <a:rPr lang="en-US" altLang="zh-CN" dirty="0"/>
              <a:t>...))</a:t>
            </a:r>
            <a:endParaRPr lang="zh-CN" altLang="en-US" dirty="0"/>
          </a:p>
          <a:p>
            <a:pPr lvl="0"/>
            <a:r>
              <a:rPr lang="zh-CN" altLang="en-US" dirty="0"/>
              <a:t>输出：</a:t>
            </a:r>
            <a:r>
              <a:rPr lang="zh-CN" altLang="en-US" dirty="0">
                <a:latin typeface="+mn-ea"/>
              </a:rPr>
              <a:t>网页名及其排名值</a:t>
            </a:r>
          </a:p>
          <a:p>
            <a:endParaRPr lang="zh-CN" altLang="en-US" dirty="0"/>
          </a:p>
        </p:txBody>
      </p:sp>
      <p:graphicFrame>
        <p:nvGraphicFramePr>
          <p:cNvPr id="5" name="Group 74">
            <a:extLst>
              <a:ext uri="{FF2B5EF4-FFF2-40B4-BE49-F238E27FC236}">
                <a16:creationId xmlns:a16="http://schemas.microsoft.com/office/drawing/2014/main" id="{A992D3D7-1BC0-4EB4-90CB-D24E7F1C7ECD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4419315"/>
          <a:ext cx="4343400" cy="1706848"/>
        </p:xfrm>
        <a:graphic>
          <a:graphicData uri="http://schemas.openxmlformats.org/drawingml/2006/table">
            <a:tbl>
              <a:tblPr/>
              <a:tblGrid>
                <a:gridCol w="257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5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56451"/>
                  </a:ext>
                </a:extLst>
              </a:tr>
              <a:tr h="13075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 1.0 B 1.0 D 1.0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 1.0 C 1.0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 1.0 A 1.0 B 1.0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 1.0 B 1.0 C 1.0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 0.21436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 0.36332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 0.40833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 0.13027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041" y="4238381"/>
            <a:ext cx="3218967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285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转换操作算子回顾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99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0778EE-223F-43DC-A5FC-1A30F5FB2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zh-CN" dirty="0"/>
              <a:t>join</a:t>
            </a:r>
            <a:r>
              <a:rPr lang="zh-CN" altLang="en-US" dirty="0"/>
              <a:t>、</a:t>
            </a:r>
            <a:r>
              <a:rPr lang="en-US" altLang="zh-CN" dirty="0" err="1"/>
              <a:t>mapValues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8E32647-E0D2-4CE0-AA53-B218EDEEDE00}"/>
              </a:ext>
            </a:extLst>
          </p:cNvPr>
          <p:cNvSpPr/>
          <p:nvPr/>
        </p:nvSpPr>
        <p:spPr>
          <a:xfrm>
            <a:off x="1364521" y="2010425"/>
            <a:ext cx="1760790" cy="130620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856385B-FCFC-44A2-AEF3-6A9D0422DCA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125311" y="2663530"/>
            <a:ext cx="2340843" cy="8417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EC6D2B5-E58A-49E8-B5AD-059EC5061943}"/>
              </a:ext>
            </a:extLst>
          </p:cNvPr>
          <p:cNvSpPr txBox="1"/>
          <p:nvPr/>
        </p:nvSpPr>
        <p:spPr>
          <a:xfrm>
            <a:off x="4360799" y="327679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8790DA0-0930-42DC-8088-640959473475}"/>
              </a:ext>
            </a:extLst>
          </p:cNvPr>
          <p:cNvSpPr/>
          <p:nvPr/>
        </p:nvSpPr>
        <p:spPr>
          <a:xfrm>
            <a:off x="5466154" y="2852133"/>
            <a:ext cx="2310052" cy="130620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69C739-A6DC-4353-B3A4-27FB0ED87842}"/>
              </a:ext>
            </a:extLst>
          </p:cNvPr>
          <p:cNvSpPr txBox="1"/>
          <p:nvPr/>
        </p:nvSpPr>
        <p:spPr>
          <a:xfrm>
            <a:off x="1320674" y="2321999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9C329A0-9000-4B39-9A3E-C00EBFB4723D}"/>
              </a:ext>
            </a:extLst>
          </p:cNvPr>
          <p:cNvSpPr/>
          <p:nvPr/>
        </p:nvSpPr>
        <p:spPr>
          <a:xfrm>
            <a:off x="1364521" y="3596034"/>
            <a:ext cx="1760790" cy="1306209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C5127C-D2F2-4FE8-A612-12E1BA295B31}"/>
              </a:ext>
            </a:extLst>
          </p:cNvPr>
          <p:cNvSpPr txBox="1"/>
          <p:nvPr/>
        </p:nvSpPr>
        <p:spPr>
          <a:xfrm>
            <a:off x="1854426" y="3648973"/>
            <a:ext cx="872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[1,10]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[1,20]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[2,30]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[2,40]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8DB607A-CC8F-40DD-B155-D0787140501A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3125311" y="3505238"/>
            <a:ext cx="2340843" cy="7439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BCEBC25-F87D-47DE-A267-3152CD29C24F}"/>
              </a:ext>
            </a:extLst>
          </p:cNvPr>
          <p:cNvSpPr txBox="1"/>
          <p:nvPr/>
        </p:nvSpPr>
        <p:spPr>
          <a:xfrm>
            <a:off x="5475575" y="2897652"/>
            <a:ext cx="2300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[1,{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,10}]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[1,{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,20}]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[2,{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,30}]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[2,{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,40}]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207956D-0B04-48D4-96AE-BE68E46228C6}"/>
              </a:ext>
            </a:extLst>
          </p:cNvPr>
          <p:cNvSpPr/>
          <p:nvPr/>
        </p:nvSpPr>
        <p:spPr>
          <a:xfrm>
            <a:off x="1371600" y="5415439"/>
            <a:ext cx="1760790" cy="710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B90C8D7-4479-4E15-BBD0-6970619C73B5}"/>
              </a:ext>
            </a:extLst>
          </p:cNvPr>
          <p:cNvSpPr txBox="1"/>
          <p:nvPr/>
        </p:nvSpPr>
        <p:spPr>
          <a:xfrm>
            <a:off x="1325914" y="5415439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7CD92F81-CB02-4159-B27A-E6ECADE5F586}"/>
              </a:ext>
            </a:extLst>
          </p:cNvPr>
          <p:cNvSpPr/>
          <p:nvPr/>
        </p:nvSpPr>
        <p:spPr>
          <a:xfrm>
            <a:off x="5566405" y="5415439"/>
            <a:ext cx="2209800" cy="710724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F2A58FD-9CBF-4B44-991D-06600E8672AD}"/>
              </a:ext>
            </a:extLst>
          </p:cNvPr>
          <p:cNvSpPr txBox="1"/>
          <p:nvPr/>
        </p:nvSpPr>
        <p:spPr>
          <a:xfrm>
            <a:off x="5566405" y="5418822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2.x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2.x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BED454B-EC4A-4A9F-9EE2-23D3F7093508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>
            <a:off x="3132390" y="5770801"/>
            <a:ext cx="24340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61A68C2-B048-48FE-987A-5DDB2B900F7D}"/>
              </a:ext>
            </a:extLst>
          </p:cNvPr>
          <p:cNvSpPr txBox="1"/>
          <p:nvPr/>
        </p:nvSpPr>
        <p:spPr>
          <a:xfrm>
            <a:off x="3109770" y="5401469"/>
            <a:ext cx="245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mapValues( _ + </a:t>
            </a:r>
            <a:r>
              <a:rPr lang="en-US" altLang="zh-CN" dirty="0"/>
              <a:t>“2.</a:t>
            </a:r>
            <a:r>
              <a:rPr lang="zh-CN" altLang="en-US" dirty="0"/>
              <a:t>x</a:t>
            </a:r>
            <a:r>
              <a:rPr lang="en-US" altLang="zh-CN" dirty="0"/>
              <a:t>” </a:t>
            </a:r>
            <a:r>
              <a:rPr lang="zh-CN" alt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089662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16061</TotalTime>
  <Words>4975</Words>
  <Application>Microsoft Office PowerPoint</Application>
  <PresentationFormat>全屏显示(4:3)</PresentationFormat>
  <Paragraphs>1012</Paragraphs>
  <Slides>119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119</vt:i4>
      </vt:variant>
    </vt:vector>
  </HeadingPairs>
  <TitlesOfParts>
    <vt:vector size="128" baseType="lpstr">
      <vt:lpstr>宋体</vt:lpstr>
      <vt:lpstr>Arial</vt:lpstr>
      <vt:lpstr>Calibri</vt:lpstr>
      <vt:lpstr>Cambria Math</vt:lpstr>
      <vt:lpstr>DejaVu Sans</vt:lpstr>
      <vt:lpstr>Segoe UI</vt:lpstr>
      <vt:lpstr>Times New Roman</vt:lpstr>
      <vt:lpstr>Wingdings</vt:lpstr>
      <vt:lpstr>Default Design</vt:lpstr>
      <vt:lpstr>PowerPoint 演示文稿</vt:lpstr>
      <vt:lpstr>Spark简介</vt:lpstr>
      <vt:lpstr>Spark简介</vt:lpstr>
      <vt:lpstr>Spark软件栈</vt:lpstr>
      <vt:lpstr>大纲</vt:lpstr>
      <vt:lpstr>MapReduce编程范型</vt:lpstr>
      <vt:lpstr>单个MapReduce作业</vt:lpstr>
      <vt:lpstr>多个MapReduce作业</vt:lpstr>
      <vt:lpstr>MapReduce局限性</vt:lpstr>
      <vt:lpstr>大纲</vt:lpstr>
      <vt:lpstr>RDD概念</vt:lpstr>
      <vt:lpstr>大纲</vt:lpstr>
      <vt:lpstr>RDD操作算子</vt:lpstr>
      <vt:lpstr>RDD操作算子</vt:lpstr>
      <vt:lpstr>RDD操作算子</vt:lpstr>
      <vt:lpstr>逻辑计算模型：Operator DAG</vt:lpstr>
      <vt:lpstr>逻辑计算模型：RDD Lineage</vt:lpstr>
      <vt:lpstr>RDD Lineage</vt:lpstr>
      <vt:lpstr>RDD只读、不可变</vt:lpstr>
      <vt:lpstr>物理计算模型：Operator DAG</vt:lpstr>
      <vt:lpstr>物理计算模型：RDD Lineage</vt:lpstr>
      <vt:lpstr>大纲</vt:lpstr>
      <vt:lpstr>抽象架构图</vt:lpstr>
      <vt:lpstr>Cluster Manager</vt:lpstr>
      <vt:lpstr>Executor</vt:lpstr>
      <vt:lpstr>Driver</vt:lpstr>
      <vt:lpstr>Standalone架构图</vt:lpstr>
      <vt:lpstr>架构图比较</vt:lpstr>
      <vt:lpstr>Standalone中的Driver</vt:lpstr>
      <vt:lpstr>Standalone Client模式</vt:lpstr>
      <vt:lpstr>Standalone Cluster模式</vt:lpstr>
      <vt:lpstr>Spark vs. MapReduce</vt:lpstr>
      <vt:lpstr>大纲</vt:lpstr>
      <vt:lpstr>抽象执行流程</vt:lpstr>
      <vt:lpstr>应用程序执行流程</vt:lpstr>
      <vt:lpstr>应用程序执行流程（续）</vt:lpstr>
      <vt:lpstr>大纲</vt:lpstr>
      <vt:lpstr>Driver内部工作过程</vt:lpstr>
      <vt:lpstr>大纲</vt:lpstr>
      <vt:lpstr>RDD依赖关系</vt:lpstr>
      <vt:lpstr>通过依赖关系进行Stage划分</vt:lpstr>
      <vt:lpstr>基于RDD Lineage的Stage划分</vt:lpstr>
      <vt:lpstr>基于Operator DAG的Stage划分</vt:lpstr>
      <vt:lpstr>Stage类型</vt:lpstr>
      <vt:lpstr>Stage类型</vt:lpstr>
      <vt:lpstr>ShuffleMapStage vs. ResultStage</vt:lpstr>
      <vt:lpstr>大纲</vt:lpstr>
      <vt:lpstr>Stage内部的特点</vt:lpstr>
      <vt:lpstr>流水线（Pipeline）方式</vt:lpstr>
      <vt:lpstr>Spark Pipeline vs. MapReduce Shuffle</vt:lpstr>
      <vt:lpstr>ShuffleMapTask vs. ResultTask</vt:lpstr>
      <vt:lpstr>大纲</vt:lpstr>
      <vt:lpstr>Stage之间的特点</vt:lpstr>
      <vt:lpstr>Stage之间的Shuffle</vt:lpstr>
      <vt:lpstr>Spark Shuffle</vt:lpstr>
      <vt:lpstr>Shuffle Write vs. Shuffle Read</vt:lpstr>
      <vt:lpstr>Shuffle vs. Pipeline</vt:lpstr>
      <vt:lpstr>大纲</vt:lpstr>
      <vt:lpstr>应用与作业</vt:lpstr>
      <vt:lpstr>作业与任务</vt:lpstr>
      <vt:lpstr>应用、作业与任务</vt:lpstr>
      <vt:lpstr>逻辑概念与物理概念</vt:lpstr>
      <vt:lpstr>大纲</vt:lpstr>
      <vt:lpstr>故障类型</vt:lpstr>
      <vt:lpstr>大纲</vt:lpstr>
      <vt:lpstr>RDD存储机制</vt:lpstr>
      <vt:lpstr>RDD存储机制</vt:lpstr>
      <vt:lpstr>StorageLevel</vt:lpstr>
      <vt:lpstr>StorageLevel</vt:lpstr>
      <vt:lpstr>StorageLevel</vt:lpstr>
      <vt:lpstr>StorageLevel</vt:lpstr>
      <vt:lpstr>大纲</vt:lpstr>
      <vt:lpstr>Lineage机制</vt:lpstr>
      <vt:lpstr>Lineage机制</vt:lpstr>
      <vt:lpstr>基于RDD Lineage恢复</vt:lpstr>
      <vt:lpstr>大纲</vt:lpstr>
      <vt:lpstr>检查点机制</vt:lpstr>
      <vt:lpstr>大纲</vt:lpstr>
      <vt:lpstr>Spark API</vt:lpstr>
      <vt:lpstr>RDD API编程框架</vt:lpstr>
      <vt:lpstr>大纲</vt:lpstr>
      <vt:lpstr>词频统计</vt:lpstr>
      <vt:lpstr>转换操作算子回顾</vt:lpstr>
      <vt:lpstr>解决方案</vt:lpstr>
      <vt:lpstr>RDD Lineage</vt:lpstr>
      <vt:lpstr>代码</vt:lpstr>
      <vt:lpstr>优化方案</vt:lpstr>
      <vt:lpstr>优化方案的代码</vt:lpstr>
      <vt:lpstr>大纲</vt:lpstr>
      <vt:lpstr>关系表的自然连接</vt:lpstr>
      <vt:lpstr>转换操作算子回顾</vt:lpstr>
      <vt:lpstr>解决方案</vt:lpstr>
      <vt:lpstr>RDD Lineage</vt:lpstr>
      <vt:lpstr>代码</vt:lpstr>
      <vt:lpstr>大表⋈小表</vt:lpstr>
      <vt:lpstr>优化方案的代码</vt:lpstr>
      <vt:lpstr>大纲</vt:lpstr>
      <vt:lpstr>网页链接排名</vt:lpstr>
      <vt:lpstr>转换操作算子回顾</vt:lpstr>
      <vt:lpstr>解决方案</vt:lpstr>
      <vt:lpstr>RDD Lineage</vt:lpstr>
      <vt:lpstr>代码</vt:lpstr>
      <vt:lpstr>迭代比较</vt:lpstr>
      <vt:lpstr>大纲</vt:lpstr>
      <vt:lpstr>K均值聚类</vt:lpstr>
      <vt:lpstr>Naïve解决方案</vt:lpstr>
      <vt:lpstr>Naïve解决方案的RDD Lineage</vt:lpstr>
      <vt:lpstr>优化方案</vt:lpstr>
      <vt:lpstr>优化方案的RDD Lineage</vt:lpstr>
      <vt:lpstr>优化方案的代码</vt:lpstr>
      <vt:lpstr>大纲</vt:lpstr>
      <vt:lpstr>检查点</vt:lpstr>
      <vt:lpstr>解决方案</vt:lpstr>
      <vt:lpstr>RDD Lineage</vt:lpstr>
      <vt:lpstr>代码</vt:lpstr>
      <vt:lpstr>课后阅读</vt:lpstr>
      <vt:lpstr>课后阅读</vt:lpstr>
      <vt:lpstr>本章小结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chenxu</dc:creator>
  <cp:lastModifiedBy>服软 终会</cp:lastModifiedBy>
  <cp:revision>1488</cp:revision>
  <dcterms:created xsi:type="dcterms:W3CDTF">2011-07-01T03:41:19Z</dcterms:created>
  <dcterms:modified xsi:type="dcterms:W3CDTF">2024-06-12T14:35:59Z</dcterms:modified>
</cp:coreProperties>
</file>